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2a77e1418ed4926" /><Relationship Type="http://schemas.openxmlformats.org/officeDocument/2006/relationships/extended-properties" Target="/docProps/app.xml" Id="Ree87b43527b74374" /><Relationship Type="http://schemas.openxmlformats.org/officeDocument/2006/relationships/officeDocument" Target="/ppt/presentation.xml" Id="Rdf2ec186da89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ef813a7f34e36"/>
  </p:sldMasterIdLst>
  <p:notesMasterIdLst>
    <p:notesMasterId xmlns:r="http://schemas.openxmlformats.org/officeDocument/2006/relationships" r:id="R2f6141d4e6bc4c50"/>
  </p:notesMasterIdLst>
  <p:sldIdLst>
    <p:sldId xmlns:r="http://schemas.openxmlformats.org/officeDocument/2006/relationships" id="256" r:id="Rd3db43955c364cfc"/>
    <p:sldId xmlns:r="http://schemas.openxmlformats.org/officeDocument/2006/relationships" id="257" r:id="Rc8b3d9793ef8463d"/>
    <p:sldId xmlns:r="http://schemas.openxmlformats.org/officeDocument/2006/relationships" id="258" r:id="R459147fb0ae64ff0"/>
    <p:sldId xmlns:r="http://schemas.openxmlformats.org/officeDocument/2006/relationships" id="259" r:id="R8f7517072a3446e6"/>
    <p:sldId xmlns:r="http://schemas.openxmlformats.org/officeDocument/2006/relationships" id="260" r:id="Re1094494ee73447c"/>
    <p:sldId xmlns:r="http://schemas.openxmlformats.org/officeDocument/2006/relationships" id="261" r:id="R26d98ed123cf4f7d"/>
    <p:sldId xmlns:r="http://schemas.openxmlformats.org/officeDocument/2006/relationships" id="262" r:id="R365fc2aa8b864c20"/>
    <p:sldId xmlns:r="http://schemas.openxmlformats.org/officeDocument/2006/relationships" id="263" r:id="Rbb642561183c45cb"/>
    <p:sldId xmlns:r="http://schemas.openxmlformats.org/officeDocument/2006/relationships" id="264" r:id="R1a8c27e27f824f61"/>
    <p:sldId xmlns:r="http://schemas.openxmlformats.org/officeDocument/2006/relationships" id="265" r:id="R69d4ca75e7c84279"/>
    <p:sldId xmlns:r="http://schemas.openxmlformats.org/officeDocument/2006/relationships" id="266" r:id="Re5a3f60ab55f4d0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2f66c9d43754100" /><Relationship Type="http://schemas.openxmlformats.org/officeDocument/2006/relationships/slideMaster" Target="/ppt/slideMasters/slideMaster1.xml" Id="R4c3ef813a7f34e36" /><Relationship Type="http://schemas.openxmlformats.org/officeDocument/2006/relationships/notesMaster" Target="/ppt/notesMasters/notesMaster1.xml" Id="R2f6141d4e6bc4c50" /><Relationship Type="http://schemas.openxmlformats.org/officeDocument/2006/relationships/presProps" Target="/ppt/presProps.xml" Id="R574001fec1fa4d46" /><Relationship Type="http://schemas.openxmlformats.org/officeDocument/2006/relationships/tableStyles" Target="/ppt/tableStyles.xml" Id="Raf6be41784a84c74" /><Relationship Type="http://schemas.openxmlformats.org/officeDocument/2006/relationships/slide" Target="/ppt/slides/slide1.xml" Id="Rd3db43955c364cfc" /><Relationship Type="http://schemas.openxmlformats.org/officeDocument/2006/relationships/slide" Target="/ppt/slides/slide2.xml" Id="Rc8b3d9793ef8463d" /><Relationship Type="http://schemas.openxmlformats.org/officeDocument/2006/relationships/slide" Target="/ppt/slides/slide3.xml" Id="R459147fb0ae64ff0" /><Relationship Type="http://schemas.openxmlformats.org/officeDocument/2006/relationships/slide" Target="/ppt/slides/slide4.xml" Id="R8f7517072a3446e6" /><Relationship Type="http://schemas.openxmlformats.org/officeDocument/2006/relationships/slide" Target="/ppt/slides/slide5.xml" Id="Re1094494ee73447c" /><Relationship Type="http://schemas.openxmlformats.org/officeDocument/2006/relationships/slide" Target="/ppt/slides/slide6.xml" Id="R26d98ed123cf4f7d" /><Relationship Type="http://schemas.openxmlformats.org/officeDocument/2006/relationships/slide" Target="/ppt/slides/slide7.xml" Id="R365fc2aa8b864c20" /><Relationship Type="http://schemas.openxmlformats.org/officeDocument/2006/relationships/slide" Target="/ppt/slides/slide8.xml" Id="Rbb642561183c45cb" /><Relationship Type="http://schemas.openxmlformats.org/officeDocument/2006/relationships/slide" Target="/ppt/slides/slide9.xml" Id="R1a8c27e27f824f61" /><Relationship Type="http://schemas.openxmlformats.org/officeDocument/2006/relationships/slide" Target="/ppt/slides/slide10.xml" Id="R69d4ca75e7c84279" /><Relationship Type="http://schemas.openxmlformats.org/officeDocument/2006/relationships/slide" Target="/ppt/slides/slide11.xml" Id="Re5a3f60ab55f4d0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c3e8dbaa486435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149431ba2114c0b" /><Relationship Type="http://schemas.openxmlformats.org/officeDocument/2006/relationships/notesMaster" Target="/ppt/notesMasters/notesMaster1.xml" Id="R05e351279470482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93cbbdb663f41fb" /><Relationship Type="http://schemas.openxmlformats.org/officeDocument/2006/relationships/notesMaster" Target="/ppt/notesMasters/notesMaster1.xml" Id="R3b97f5ec15f94c1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b610755dc904c66" /><Relationship Type="http://schemas.openxmlformats.org/officeDocument/2006/relationships/notesMaster" Target="/ppt/notesMasters/notesMaster1.xml" Id="R2e3f94008e19496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26d4e6e2d764a2c" /><Relationship Type="http://schemas.openxmlformats.org/officeDocument/2006/relationships/notesMaster" Target="/ppt/notesMasters/notesMaster1.xml" Id="R6857eb9131c54a2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4f2ec63b0374c89" /><Relationship Type="http://schemas.openxmlformats.org/officeDocument/2006/relationships/notesMaster" Target="/ppt/notesMasters/notesMaster1.xml" Id="R6e945d93bb3d4db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ff88159d4cd467c" /><Relationship Type="http://schemas.openxmlformats.org/officeDocument/2006/relationships/notesMaster" Target="/ppt/notesMasters/notesMaster1.xml" Id="R85a861378f91402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d878e2197c54c9b" /><Relationship Type="http://schemas.openxmlformats.org/officeDocument/2006/relationships/notesMaster" Target="/ppt/notesMasters/notesMaster1.xml" Id="R0429bcd240fc482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e3923963114496f" /><Relationship Type="http://schemas.openxmlformats.org/officeDocument/2006/relationships/notesMaster" Target="/ppt/notesMasters/notesMaster1.xml" Id="Raca65f797843415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f231b4c62424791" /><Relationship Type="http://schemas.openxmlformats.org/officeDocument/2006/relationships/notesMaster" Target="/ppt/notesMasters/notesMaster1.xml" Id="R85bf0babc8aa415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0b285b2a3774359" /><Relationship Type="http://schemas.openxmlformats.org/officeDocument/2006/relationships/notesMaster" Target="/ppt/notesMasters/notesMaster1.xml" Id="Rd05e9eb1cc51438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936cd6d06a24768" /><Relationship Type="http://schemas.openxmlformats.org/officeDocument/2006/relationships/notesMaster" Target="/ppt/notesMasters/notesMaster1.xml" Id="R76fbe7e21f08405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f4dbf169a4ac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977935b04e44080" /><Relationship Type="http://schemas.openxmlformats.org/officeDocument/2006/relationships/slideLayout" Target="/ppt/slideLayouts/slideLayout1.xml" Id="R27d47f2287c34ef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d47f2287c34ef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d583bb8404caf" /><Relationship Type="http://schemas.openxmlformats.org/officeDocument/2006/relationships/image" Target="/ppt/media/image.jpeg" Id="R880cea7f2e6a43cb" /><Relationship Type="http://schemas.openxmlformats.org/officeDocument/2006/relationships/notesSlide" Target="/ppt/notesSlides/notesSlide1.xml" Id="R92818f3ff0844c7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f22d8d0b74b30" /><Relationship Type="http://schemas.openxmlformats.org/officeDocument/2006/relationships/notesSlide" Target="/ppt/notesSlides/notesSlide10.xml" Id="R45ca6ae2f67d466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d68dbd8864db7" /><Relationship Type="http://schemas.openxmlformats.org/officeDocument/2006/relationships/image" Target="/ppt/media/image2.jpeg" Id="R1ace2810fce34803" /><Relationship Type="http://schemas.openxmlformats.org/officeDocument/2006/relationships/notesSlide" Target="/ppt/notesSlides/notesSlide11.xml" Id="Ra8efa3caa42a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03b276420484a" /><Relationship Type="http://schemas.openxmlformats.org/officeDocument/2006/relationships/notesSlide" Target="/ppt/notesSlides/notesSlide2.xml" Id="Rbda7ef621d42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77425237d4788" /><Relationship Type="http://schemas.openxmlformats.org/officeDocument/2006/relationships/notesSlide" Target="/ppt/notesSlides/notesSlide3.xml" Id="Rc6bc0f7b11b3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5c5793f964bbc" /><Relationship Type="http://schemas.openxmlformats.org/officeDocument/2006/relationships/notesSlide" Target="/ppt/notesSlides/notesSlide4.xml" Id="R85f0e2951e99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01c40bd24310" /><Relationship Type="http://schemas.openxmlformats.org/officeDocument/2006/relationships/notesSlide" Target="/ppt/notesSlides/notesSlide5.xml" Id="Rf8a671b41bbc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b241c39764427" /><Relationship Type="http://schemas.openxmlformats.org/officeDocument/2006/relationships/notesSlide" Target="/ppt/notesSlides/notesSlide6.xml" Id="R5425b8c7f89b48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b47348f5f47d9" /><Relationship Type="http://schemas.openxmlformats.org/officeDocument/2006/relationships/notesSlide" Target="/ppt/notesSlides/notesSlide7.xml" Id="R79b9bc23a515419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631c96a4841a6" /><Relationship Type="http://schemas.openxmlformats.org/officeDocument/2006/relationships/notesSlide" Target="/ppt/notesSlides/notesSlide8.xml" Id="Rbdef83e4ab0f4ee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f197e9dda4804" /><Relationship Type="http://schemas.openxmlformats.org/officeDocument/2006/relationships/notesSlide" Target="/ppt/notesSlides/notesSlide9.xml" Id="R6a81c13d810945c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5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26F53A-BD20-4D3D-8D08-E79CE28CB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0">
            <a:solidFill>
              <a:srgbClr val="D92F6F"/>
            </a:solidFill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0cea7f2e6a43cb"/>
          <a:stretch xmlns:a="http://schemas.openxmlformats.org/drawingml/2006/main"/>
        </p:blipFill>
        <p:spPr>
          <a:xfrm xmlns:a="http://schemas.openxmlformats.org/drawingml/2006/main">
            <a:off x="781050" y="736600"/>
            <a:ext cx="4191000" cy="2794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C7A584-125E-4CBD-89A9-55FACCC8F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57625"/>
            <a:ext cx="180975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D92F6F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EEC763-6792-4CB4-B8FE-04059821A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862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SPONSOR WELCOME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3A797E-4103-4D3D-89C8-E2A34612E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62450"/>
            <a:ext cx="666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24212A"/>
                </a:solidFill>
              </a:defRPr>
            </a:pPr>
            <a:r>
              <a:rPr sz="3450" b="1">
                <a:solidFill>
                  <a:srgbClr val="24212A"/>
                </a:solidFill>
              </a:rPr>
              <a:t>A festival built for</a:t>
            </a:r>
          </a:p>
          <a:p xmlns:a="http://schemas.openxmlformats.org/drawingml/2006/main">
            <a:pPr algn="l">
              <a:defRPr sz="3450" b="1">
                <a:solidFill>
                  <a:srgbClr val="24212A"/>
                </a:solidFill>
              </a:defRPr>
            </a:pPr>
            <a:r>
              <a:rPr sz="3450" b="1">
                <a:solidFill>
                  <a:srgbClr val="24212A"/>
                </a:solidFill>
              </a:rPr>
              <a:t>impact, connection</a:t>
            </a:r>
          </a:p>
          <a:p xmlns:a="http://schemas.openxmlformats.org/drawingml/2006/main">
            <a:pPr algn="l">
              <a:defRPr sz="3450" b="1">
                <a:solidFill>
                  <a:srgbClr val="24212A"/>
                </a:solidFill>
              </a:defRPr>
            </a:pPr>
            <a:r>
              <a:rPr sz="3450" b="1">
                <a:solidFill>
                  <a:srgbClr val="24212A"/>
                </a:solidFill>
              </a:rPr>
              <a:t>and community.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82587A-5C76-466C-8D23-C897BEEF9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1811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D92F6F"/>
                </a:solidFill>
              </a:defRPr>
            </a:pPr>
            <a:r>
              <a:rPr sz="1650" b="1">
                <a:solidFill>
                  <a:srgbClr val="D92F6F"/>
                </a:solidFill>
              </a:rPr>
              <a:t>An introduction for prospective partners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4F81F9-97D6-41B7-8F21-2C7FA11CA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762125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025" b="1">
                <a:solidFill>
                  <a:srgbClr val="24212A"/>
                </a:solidFill>
              </a:defRPr>
            </a:pPr>
            <a:r>
              <a:rPr sz="2025" b="1">
                <a:solidFill>
                  <a:srgbClr val="24212A"/>
                </a:solidFill>
              </a:rPr>
              <a:t>October 17–18, 2026</a:t>
            </a:r>
          </a:p>
          <a:p xmlns:a="http://schemas.openxmlformats.org/drawingml/2006/main">
            <a:pPr algn="r">
              <a:defRPr sz="2025" b="1">
                <a:solidFill>
                  <a:srgbClr val="24212A"/>
                </a:solidFill>
              </a:defRPr>
            </a:pPr>
            <a:r>
              <a:rPr sz="2025" b="1">
                <a:solidFill>
                  <a:srgbClr val="24212A"/>
                </a:solidFill>
              </a:rPr>
              <a:t>Champaign–Urbana, Illinois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70509F-EBD9-4FA5-8F2A-1736113FF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210175"/>
            <a:ext cx="3333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950" b="0">
                <a:solidFill>
                  <a:srgbClr val="665F68"/>
                </a:solidFill>
              </a:defRPr>
            </a:pPr>
            <a:r>
              <a:rPr sz="1950" b="0">
                <a:solidFill>
                  <a:srgbClr val="665F68"/>
                </a:solidFill>
              </a:rPr>
              <a:t>Let’s turn awareness into action—together.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E104F5-A9BC-411C-A667-F642C3106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151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65F68"/>
                </a:solidFill>
              </a:defRPr>
            </a:pPr>
            <a:r>
              <a:rPr sz="825" b="1">
                <a:solidFill>
                  <a:srgbClr val="665F68"/>
                </a:solidFill>
              </a:rPr>
              <a:t>OCTOBER 17–18, 2026  •  CHAMPAIGN–URBANA, ILLINOIS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8212B2-3B10-42DB-9727-299214CFE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92F6F"/>
                </a:solidFill>
              </a:defRPr>
            </a:pPr>
            <a:r>
              <a:rPr sz="825" b="1">
                <a:solidFill>
                  <a:srgbClr val="D92F6F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5254415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5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EABE49E-1364-42E1-AEE3-90CE52F34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0">
            <a:solidFill>
              <a:srgbClr val="D92F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1F4C7A-7727-426C-9E42-1E75B6C85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92F6F"/>
                </a:solidFill>
              </a:defRPr>
            </a:pPr>
            <a:r>
              <a:rPr sz="1050" b="1">
                <a:solidFill>
                  <a:srgbClr val="D92F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59CBD7-85B8-4CDE-A1D5-26098B314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52450"/>
            <a:ext cx="11087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212A"/>
                </a:solidFill>
              </a:defRPr>
            </a:pPr>
            <a:r>
              <a:rPr sz="2850" b="1">
                <a:solidFill>
                  <a:srgbClr val="24212A"/>
                </a:solidFill>
              </a:rPr>
              <a:t>Let’s turn your interest into the right Pink Fest partnership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ED0728-32C5-4AF7-B79E-76F289DB9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81125"/>
            <a:ext cx="590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4212A"/>
                </a:solidFill>
              </a:defRPr>
            </a:pPr>
            <a:r>
              <a:rPr sz="2100" b="1">
                <a:solidFill>
                  <a:srgbClr val="24212A"/>
                </a:solidFill>
              </a:rPr>
              <a:t>Your next conversation can be simple: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9AEDDC-00D6-4549-BA2F-F46F63AE1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24075"/>
            <a:ext cx="619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F6F"/>
                </a:solidFill>
              </a:defRPr>
            </a:pPr>
            <a:r>
              <a:rPr sz="1500" b="1">
                <a:solidFill>
                  <a:srgbClr val="D92F6F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551222-0C24-4554-B115-BD2B74F28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095500"/>
            <a:ext cx="5667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212A"/>
                </a:solidFill>
              </a:defRPr>
            </a:pPr>
            <a:r>
              <a:rPr sz="1650" b="0">
                <a:solidFill>
                  <a:srgbClr val="24212A"/>
                </a:solidFill>
              </a:rPr>
              <a:t>Choose the most relevant sponsorship deck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B2EEBA-9B39-4443-8C4A-02D26C6C6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67025"/>
            <a:ext cx="619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F6F"/>
                </a:solidFill>
              </a:defRPr>
            </a:pPr>
            <a:r>
              <a:rPr sz="1500" b="1">
                <a:solidFill>
                  <a:srgbClr val="D92F6F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FC4326-00CA-4059-AE5B-90B2ECD68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838450"/>
            <a:ext cx="5667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212A"/>
                </a:solidFill>
              </a:defRPr>
            </a:pPr>
            <a:r>
              <a:rPr sz="1650" b="0">
                <a:solidFill>
                  <a:srgbClr val="24212A"/>
                </a:solidFill>
              </a:rPr>
              <a:t>Identify the strongest opportunity or price range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813A0F-15C3-4E63-A830-87F3A8C5D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09975"/>
            <a:ext cx="619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F6F"/>
                </a:solidFill>
              </a:defRPr>
            </a:pPr>
            <a:r>
              <a:rPr sz="1500" b="1">
                <a:solidFill>
                  <a:srgbClr val="D92F6F"/>
                </a:solidFill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918233-C181-46F2-82C0-CF1919FAE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581400"/>
            <a:ext cx="5667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212A"/>
                </a:solidFill>
              </a:defRPr>
            </a:pPr>
            <a:r>
              <a:rPr sz="1650" b="0">
                <a:solidFill>
                  <a:srgbClr val="24212A"/>
                </a:solidFill>
              </a:rPr>
              <a:t>Shape the activation and confirm deliverables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83CF9C-AB43-433E-A8D3-A911CCA30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52925"/>
            <a:ext cx="619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F6F"/>
                </a:solidFill>
              </a:defRPr>
            </a:pPr>
            <a:r>
              <a:rPr sz="1500" b="1">
                <a:solidFill>
                  <a:srgbClr val="D92F6F"/>
                </a:solidFill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D86155-586D-4B1D-9790-6C2E9CFA9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324350"/>
            <a:ext cx="5667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4212A"/>
                </a:solidFill>
              </a:defRPr>
            </a:pPr>
            <a:r>
              <a:rPr sz="1650" b="0">
                <a:solidFill>
                  <a:srgbClr val="24212A"/>
                </a:solidFill>
              </a:rPr>
              <a:t>Finalize the partnership and begin planning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116402-2ACA-4B43-BC7F-434D58AD8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381125"/>
            <a:ext cx="4067175" cy="3476625"/>
          </a:xfrm>
          <a:prstGeom xmlns:a="http://schemas.openxmlformats.org/drawingml/2006/main" prst="roundRect">
            <a:avLst>
              <a:gd name="adj" fmla="val 2192"/>
            </a:avLst>
          </a:prstGeom>
          <a:solidFill xmlns:a="http://schemas.openxmlformats.org/drawingml/2006/main">
            <a:srgbClr val="D92F6F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185A77-9993-4FA7-8FA5-771170D82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704975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AVAILABLE PATHS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98D46F-A52D-45C4-AA9A-A3EBAC116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8600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Medical &amp; Community Health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0F1EB8-837B-4F01-B0BD-7D9BB12CB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527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DE3EC"/>
                </a:solidFill>
              </a:defRPr>
            </a:pPr>
            <a:r>
              <a:rPr sz="1350" b="1">
                <a:solidFill>
                  <a:srgbClr val="FDE3EC"/>
                </a:solidFill>
              </a:rPr>
              <a:t>or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C3ADDB-4649-4D64-A85D-D3F00674B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381375"/>
            <a:ext cx="33337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Corporate, Local Business &amp; Community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C67B5B-F51E-47EF-8D74-36F48B792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5172075"/>
            <a:ext cx="40671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4212A"/>
                </a:solidFill>
              </a:defRPr>
            </a:pPr>
            <a:r>
              <a:rPr sz="1500" b="1">
                <a:solidFill>
                  <a:srgbClr val="24212A"/>
                </a:solidFill>
              </a:rPr>
              <a:t>Contact: AJMT / Champaign Pink Fest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C4244D-0DB5-4451-9918-C580FAF04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5524500"/>
            <a:ext cx="40671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65F68"/>
                </a:solidFill>
              </a:defRPr>
            </a:pPr>
            <a:r>
              <a:rPr sz="1275" b="0">
                <a:solidFill>
                  <a:srgbClr val="665F68"/>
                </a:solidFill>
              </a:rPr>
              <a:t>[Insert sponsor contact information]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1E3C9D-F8A9-4FC2-8223-26181E93A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151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65F68"/>
                </a:solidFill>
              </a:defRPr>
            </a:pPr>
            <a:r>
              <a:rPr sz="825" b="1">
                <a:solidFill>
                  <a:srgbClr val="665F68"/>
                </a:solidFill>
              </a:rPr>
              <a:t>OCTOBER 17–18, 2026  •  CHAMPAIGN–URBANA, ILLINOIS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E0BB9BE-1FA2-4E5D-8183-62F434143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92F6F"/>
                </a:solidFill>
              </a:defRPr>
            </a:pPr>
            <a:r>
              <a:rPr sz="825" b="1">
                <a:solidFill>
                  <a:srgbClr val="D92F6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91880406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D92F6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5112AA-1252-4510-B1A2-9F59FB1F4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0960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CHAMPAIGN PINK FEST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F0FB83-FC5C-489C-B1B8-7CFC2582C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76200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Let’s build a festival</a:t>
            </a:r>
          </a:p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people feel—and a</a:t>
            </a:r>
          </a:p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partnership they remember.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28FAE8-3D0F-413E-A0E2-5A25C41B3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7620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DE3EC"/>
                </a:solidFill>
              </a:defRPr>
            </a:pPr>
            <a:r>
              <a:rPr sz="1725" b="1">
                <a:solidFill>
                  <a:srgbClr val="FDE3EC"/>
                </a:solidFill>
              </a:rPr>
              <a:t>October 17–18, 2026  •  Champaign–Urbana, Illinois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F49654-4BD5-45F7-AFE9-B5F75D272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381125"/>
            <a:ext cx="2571750" cy="2571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ce2810fce34803"/>
          <a:stretch xmlns:a="http://schemas.openxmlformats.org/drawingml/2006/main"/>
        </p:blipFill>
        <p:spPr>
          <a:xfrm xmlns:a="http://schemas.openxmlformats.org/drawingml/2006/main">
            <a:off x="9048750" y="2027237"/>
            <a:ext cx="1905000" cy="12700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B4CD82-B988-40B7-8EDA-5DC2B26E3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81625"/>
            <a:ext cx="762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Contact: AJMT / Champaign Pink Fest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8BC720-E1D2-4BA4-8768-99477CD93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62625"/>
            <a:ext cx="762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DE3EC"/>
                </a:solidFill>
              </a:defRPr>
            </a:pPr>
            <a:r>
              <a:rPr sz="1350" b="0">
                <a:solidFill>
                  <a:srgbClr val="FDE3EC"/>
                </a:solidFill>
              </a:rPr>
              <a:t>[Insert email, phone and website]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6DFA560-7E36-4F2F-A980-973E70F42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3890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10822783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5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11BC90F-E493-4D39-9A06-01675B888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0">
            <a:solidFill>
              <a:srgbClr val="D92F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703B64-2E12-4EA6-B463-E26718AD5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92F6F"/>
                </a:solidFill>
              </a:defRPr>
            </a:pPr>
            <a:r>
              <a:rPr sz="1050" b="1">
                <a:solidFill>
                  <a:srgbClr val="D92F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B21E03-0C7F-4514-B796-2B72DFB04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52450"/>
            <a:ext cx="11087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212A"/>
                </a:solidFill>
              </a:defRPr>
            </a:pPr>
            <a:r>
              <a:rPr sz="2850" b="1">
                <a:solidFill>
                  <a:srgbClr val="24212A"/>
                </a:solidFill>
              </a:rPr>
              <a:t>Pink Fest brings the mission into the middle of community life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89C07A-8005-42D9-B7BB-AA0C73271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85875"/>
            <a:ext cx="6572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24212A"/>
                </a:solidFill>
              </a:defRPr>
            </a:pPr>
            <a:r>
              <a:rPr sz="2100" b="0">
                <a:solidFill>
                  <a:srgbClr val="24212A"/>
                </a:solidFill>
              </a:rPr>
              <a:t>A two-day experience where live music, survivorship, wellness, family fun and local connection all serve one focused breast-cancer mission.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DFD57B-1542-4A7C-AAB7-C8E1F3C19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81300"/>
            <a:ext cx="2076450" cy="1409700"/>
          </a:xfrm>
          <a:prstGeom xmlns:a="http://schemas.openxmlformats.org/drawingml/2006/main" prst="roundRect">
            <a:avLst>
              <a:gd name="adj" fmla="val 540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338983-859B-46DC-A4EC-2A1393D05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71800"/>
            <a:ext cx="1847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D92F6F"/>
                </a:solidFill>
              </a:defRPr>
            </a:pPr>
            <a:r>
              <a:rPr sz="3600" b="1">
                <a:solidFill>
                  <a:srgbClr val="D92F6F"/>
                </a:solidFill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CA5F06-F4F4-4870-8697-13278ADE7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52825"/>
            <a:ext cx="1733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5F68"/>
                </a:solidFill>
              </a:defRPr>
            </a:pPr>
            <a:r>
              <a:rPr sz="1350" b="1">
                <a:solidFill>
                  <a:srgbClr val="665F68"/>
                </a:solidFill>
              </a:rPr>
              <a:t>festival days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970287-C3A0-45DE-8B44-390D5A551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781300"/>
            <a:ext cx="2076450" cy="1409700"/>
          </a:xfrm>
          <a:prstGeom xmlns:a="http://schemas.openxmlformats.org/drawingml/2006/main" prst="roundRect">
            <a:avLst>
              <a:gd name="adj" fmla="val 540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FD5661-34B2-40FC-96D9-1148DF891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971800"/>
            <a:ext cx="1847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D92F6F"/>
                </a:solidFill>
              </a:defRPr>
            </a:pPr>
            <a:r>
              <a:rPr sz="3600" b="1">
                <a:solidFill>
                  <a:srgbClr val="D92F6F"/>
                </a:solidFill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67481D-FFC7-4530-9996-C4A71FF98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552825"/>
            <a:ext cx="1733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5F68"/>
                </a:solidFill>
              </a:defRPr>
            </a:pPr>
            <a:r>
              <a:rPr sz="1350" b="1">
                <a:solidFill>
                  <a:srgbClr val="665F68"/>
                </a:solidFill>
              </a:rPr>
              <a:t>live stages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079441-8A07-4B9E-A09B-1F40EC65D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781300"/>
            <a:ext cx="2076450" cy="1409700"/>
          </a:xfrm>
          <a:prstGeom xmlns:a="http://schemas.openxmlformats.org/drawingml/2006/main" prst="roundRect">
            <a:avLst>
              <a:gd name="adj" fmla="val 540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3A7C04-D0F6-4814-B6A5-0DF2AE0FD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971800"/>
            <a:ext cx="1847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D92F6F"/>
                </a:solidFill>
              </a:defRPr>
            </a:pPr>
            <a:r>
              <a:rPr sz="2175" b="1">
                <a:solidFill>
                  <a:srgbClr val="D92F6F"/>
                </a:solidFill>
              </a:rPr>
              <a:t>5,000–8,000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5DA2294-F358-4CE0-BE11-EBA318C91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552825"/>
            <a:ext cx="1733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5F68"/>
                </a:solidFill>
              </a:defRPr>
            </a:pPr>
            <a:r>
              <a:rPr sz="1350" b="1">
                <a:solidFill>
                  <a:srgbClr val="665F68"/>
                </a:solidFill>
              </a:rPr>
              <a:t>people targeted per day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7013DA-8CFA-4115-9459-4985AD34E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314450"/>
            <a:ext cx="3810000" cy="4114800"/>
          </a:xfrm>
          <a:prstGeom xmlns:a="http://schemas.openxmlformats.org/drawingml/2006/main" prst="roundRect">
            <a:avLst>
              <a:gd name="adj" fmla="val 2000"/>
            </a:avLst>
          </a:prstGeom>
          <a:solidFill xmlns:a="http://schemas.openxmlformats.org/drawingml/2006/main">
            <a:srgbClr val="FDE3EC"/>
          </a:solidFill>
          <a:ln xmlns:a="http://schemas.openxmlformats.org/drawingml/2006/main" w="9525">
            <a:solidFill>
              <a:srgbClr val="FDE3E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5501CAE-04A8-4B4A-981E-0DCBE8DD5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619250"/>
            <a:ext cx="3095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4212A"/>
                </a:solidFill>
              </a:defRPr>
            </a:pPr>
            <a:r>
              <a:rPr sz="1800" b="1">
                <a:solidFill>
                  <a:srgbClr val="24212A"/>
                </a:solidFill>
              </a:rPr>
              <a:t>What guests leave with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E6307C-4BC6-48A7-AD4E-7E2573281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238375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F6F"/>
                </a:solidFill>
              </a:defRPr>
            </a:pPr>
            <a:r>
              <a:rPr sz="1500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39EFA58-BE58-404A-A093-627752CB3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238375"/>
            <a:ext cx="2800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4212A"/>
                </a:solidFill>
              </a:defRPr>
            </a:pPr>
            <a:r>
              <a:rPr sz="1500" b="0">
                <a:solidFill>
                  <a:srgbClr val="24212A"/>
                </a:solidFill>
              </a:rPr>
              <a:t>A celebration that honors survivors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E72A52-B160-4B76-BA8E-C45A7F43E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924175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F6F"/>
                </a:solidFill>
              </a:defRPr>
            </a:pPr>
            <a:r>
              <a:rPr sz="1500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637A78-916D-434D-836B-05C406FCC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924175"/>
            <a:ext cx="2800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4212A"/>
                </a:solidFill>
              </a:defRPr>
            </a:pPr>
            <a:r>
              <a:rPr sz="1500" b="0">
                <a:solidFill>
                  <a:srgbClr val="24212A"/>
                </a:solidFill>
              </a:rPr>
              <a:t>Useful health and wellness connections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6DC9569-8A46-4EE6-8805-231A8CD7B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609975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F6F"/>
                </a:solidFill>
              </a:defRPr>
            </a:pPr>
            <a:r>
              <a:rPr sz="1500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4810FD-B8C2-4207-80BD-9A9247A7C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09975"/>
            <a:ext cx="2800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4212A"/>
                </a:solidFill>
              </a:defRPr>
            </a:pPr>
            <a:r>
              <a:rPr sz="1500" b="0">
                <a:solidFill>
                  <a:srgbClr val="24212A"/>
                </a:solidFill>
              </a:rPr>
              <a:t>Shared experiences for every generation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42E9D9-6B0E-41D4-9B9B-AF1D1C138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295775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F6F"/>
                </a:solidFill>
              </a:defRPr>
            </a:pPr>
            <a:r>
              <a:rPr sz="1500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DBDF406-77FD-41F5-905E-2BCC8B01A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295775"/>
            <a:ext cx="2800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4212A"/>
                </a:solidFill>
              </a:defRPr>
            </a:pPr>
            <a:r>
              <a:rPr sz="1500" b="0">
                <a:solidFill>
                  <a:srgbClr val="24212A"/>
                </a:solidFill>
              </a:rPr>
              <a:t>A stronger sense of local community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12F59D6-1BF0-4E10-BB44-79147D620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05350"/>
            <a:ext cx="657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D92F6F"/>
                </a:solidFill>
              </a:defRPr>
            </a:pPr>
            <a:r>
              <a:rPr sz="2175" b="1">
                <a:solidFill>
                  <a:srgbClr val="D92F6F"/>
                </a:solidFill>
              </a:rPr>
              <a:t>This is visibility with a reason behind it.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C27401C-4275-493D-BC19-475217E77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151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65F68"/>
                </a:solidFill>
              </a:defRPr>
            </a:pPr>
            <a:r>
              <a:rPr sz="825" b="1">
                <a:solidFill>
                  <a:srgbClr val="665F68"/>
                </a:solidFill>
              </a:rPr>
              <a:t>OCTOBER 17–18, 2026  •  CHAMPAIGN–URBANA, ILLINOIS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FBCEC9C-F1B3-4F2B-B81E-078C2CD0F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92F6F"/>
                </a:solidFill>
              </a:defRPr>
            </a:pPr>
            <a:r>
              <a:rPr sz="825" b="1">
                <a:solidFill>
                  <a:srgbClr val="D92F6F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7934652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5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DC38322-1F96-4C77-8451-8A9DC55FA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0">
            <a:solidFill>
              <a:srgbClr val="D92F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2507EF-8472-42B8-9B1B-FD681681F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92F6F"/>
                </a:solidFill>
              </a:defRPr>
            </a:pPr>
            <a:r>
              <a:rPr sz="1050" b="1">
                <a:solidFill>
                  <a:srgbClr val="D92F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5BC093-27BF-4EB0-A22B-CD74D5722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52450"/>
            <a:ext cx="11087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212A"/>
                </a:solidFill>
              </a:defRPr>
            </a:pPr>
            <a:r>
              <a:rPr sz="2850" b="1">
                <a:solidFill>
                  <a:srgbClr val="24212A"/>
                </a:solidFill>
              </a:rPr>
              <a:t>Eight destinations create one complete festival experience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E772C9-449B-4B8C-B937-CBA26EC57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52550"/>
            <a:ext cx="521970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339826-18B8-4788-A88E-2CB0FC5C8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47637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MAIN STAGE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A52671-561A-468D-BB1D-24B65F53F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476375"/>
            <a:ext cx="2686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4212A"/>
                </a:solidFill>
              </a:defRPr>
            </a:pPr>
            <a:r>
              <a:rPr sz="1350" b="0">
                <a:solidFill>
                  <a:srgbClr val="24212A"/>
                </a:solidFill>
              </a:rPr>
              <a:t>Headline entertainment + largest crowd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2A8427-42BF-4C94-AA3F-CC21EDB59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1352550"/>
            <a:ext cx="521970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5B99D5-6016-4CC0-A8DE-2684E8185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47637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PINK STAGE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0B59E4-15D3-467E-A670-AF3A3638C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476375"/>
            <a:ext cx="2686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4212A"/>
                </a:solidFill>
              </a:defRPr>
            </a:pPr>
            <a:r>
              <a:rPr sz="1350" b="0">
                <a:solidFill>
                  <a:srgbClr val="24212A"/>
                </a:solidFill>
              </a:rPr>
              <a:t>Discovery, community talent + storytelling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AB1A06-DA81-4D82-92F4-216ECBDD4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86025"/>
            <a:ext cx="521970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DE3EC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CB1FCC-10C7-43C3-AA9D-51EF35B61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098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PINK VILLAGE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D754F3-1AFA-4E66-833A-791E9138F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609850"/>
            <a:ext cx="2686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4212A"/>
                </a:solidFill>
              </a:defRPr>
            </a:pPr>
            <a:r>
              <a:rPr sz="1350" b="0">
                <a:solidFill>
                  <a:srgbClr val="24212A"/>
                </a:solidFill>
              </a:rPr>
              <a:t>Breast-health education + mission resources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2ADF34-C59F-4D66-BB76-8C1EC5659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486025"/>
            <a:ext cx="521970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DE3EC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15701E-3D79-43E1-9DDF-9FA15B661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6098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SURVIVOR &amp; WELLNESS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A70DC3-FBD3-4FA7-986D-FF6BB3AA9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609850"/>
            <a:ext cx="2686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4212A"/>
                </a:solidFill>
              </a:defRPr>
            </a:pPr>
            <a:r>
              <a:rPr sz="1350" b="0">
                <a:solidFill>
                  <a:srgbClr val="24212A"/>
                </a:solidFill>
              </a:rPr>
              <a:t>Support, celebration + restoration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E9B0460-B46D-4EB1-A0C9-DA74D307D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0"/>
            <a:ext cx="521970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34A404-BE06-43B9-81AB-29D36E8C5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433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KIDS PINK ZONE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220A11-29AD-45C4-97F9-789A935ED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743325"/>
            <a:ext cx="2686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4212A"/>
                </a:solidFill>
              </a:defRPr>
            </a:pPr>
            <a:r>
              <a:rPr sz="1350" b="0">
                <a:solidFill>
                  <a:srgbClr val="24212A"/>
                </a:solidFill>
              </a:rPr>
              <a:t>Purposeful play + family programming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18DE690-E436-4E46-86BF-F5D6246BB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619500"/>
            <a:ext cx="521970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869BDC3-605F-4305-9805-17D3E4BEA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7433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FOOD &amp; SHOPPING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7C133A-4962-4C40-ACA4-EDC31A622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743325"/>
            <a:ext cx="2686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4212A"/>
                </a:solidFill>
              </a:defRPr>
            </a:pPr>
            <a:r>
              <a:rPr sz="1350" b="0">
                <a:solidFill>
                  <a:srgbClr val="24212A"/>
                </a:solidFill>
              </a:rPr>
              <a:t>Local flavor, vendors + discovery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639983E-7AE6-49A6-8B33-2399C76CC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52975"/>
            <a:ext cx="521970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957A056-78B6-4068-9851-DC042E1D2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768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VIP / HOSPITALITY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50DD3D-C941-42D8-AE05-2100FD7A1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876800"/>
            <a:ext cx="2686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4212A"/>
                </a:solidFill>
              </a:defRPr>
            </a:pPr>
            <a:r>
              <a:rPr sz="1350" b="0">
                <a:solidFill>
                  <a:srgbClr val="24212A"/>
                </a:solidFill>
              </a:rPr>
              <a:t>Partner, artist + guest experiences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CB0FFAC-1E62-4246-AE02-680FC523E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752975"/>
            <a:ext cx="5219700" cy="89535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A207F03-74B0-44B0-8CFC-C5A4C371C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8768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SAFETY &amp; SERVICES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BF0CBB5-7515-479C-AD93-3F53A61E2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876800"/>
            <a:ext cx="2686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4212A"/>
                </a:solidFill>
              </a:defRPr>
            </a:pPr>
            <a:r>
              <a:rPr sz="1350" b="0">
                <a:solidFill>
                  <a:srgbClr val="24212A"/>
                </a:solidFill>
              </a:rPr>
              <a:t>Operations, accessibility + care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14E9685-28DB-4761-B72F-50C28306B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010275"/>
            <a:ext cx="1076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4212A"/>
                </a:solidFill>
              </a:defRPr>
            </a:pPr>
            <a:r>
              <a:rPr sz="1800" b="1">
                <a:solidFill>
                  <a:srgbClr val="24212A"/>
                </a:solidFill>
              </a:rPr>
              <a:t>Every zone has a job: attract people, deepen engagement or deliver mission impact.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19BA2A8-0C5B-4478-AA1D-63D74014E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151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65F68"/>
                </a:solidFill>
              </a:defRPr>
            </a:pPr>
            <a:r>
              <a:rPr sz="825" b="1">
                <a:solidFill>
                  <a:srgbClr val="665F68"/>
                </a:solidFill>
              </a:rPr>
              <a:t>OCTOBER 17–18, 2026  •  CHAMPAIGN–URBANA, ILLINOIS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CD723A8-73AA-4D19-8CFC-81A993BE9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92F6F"/>
                </a:solidFill>
              </a:defRPr>
            </a:pPr>
            <a:r>
              <a:rPr sz="825" b="1">
                <a:solidFill>
                  <a:srgbClr val="D92F6F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2098210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5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A48D089-610F-4C6F-B0F7-01020CBEE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0">
            <a:solidFill>
              <a:srgbClr val="D92F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596BD1-25B0-4061-BEDC-9969D3436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92F6F"/>
                </a:solidFill>
              </a:defRPr>
            </a:pPr>
            <a:r>
              <a:rPr sz="1050" b="1">
                <a:solidFill>
                  <a:srgbClr val="D92F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CDFADB-99F4-4CCD-97BC-C0D74F7D1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52450"/>
            <a:ext cx="11087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212A"/>
                </a:solidFill>
              </a:defRPr>
            </a:pPr>
            <a:r>
              <a:rPr sz="2850" b="1">
                <a:solidFill>
                  <a:srgbClr val="24212A"/>
                </a:solidFill>
              </a:rPr>
              <a:t>The heart of Pink Fest is awareness people can use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DE47B6-F993-48DC-801B-E10EF488A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81125"/>
            <a:ext cx="4800600" cy="4381500"/>
          </a:xfrm>
          <a:prstGeom xmlns:a="http://schemas.openxmlformats.org/drawingml/2006/main" prst="roundRect">
            <a:avLst>
              <a:gd name="adj" fmla="val 1739"/>
            </a:avLst>
          </a:prstGeom>
          <a:solidFill xmlns:a="http://schemas.openxmlformats.org/drawingml/2006/main">
            <a:srgbClr val="D92F6F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959B79-01B8-4716-893E-6147308FB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666875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PINK VILLAGE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761939-6802-4888-B4FC-F9ECBDF6A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90750"/>
            <a:ext cx="40005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A visible home for breast-health education, screening awareness, survivor resources and trusted community connections.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8DCEE2-81E5-4D16-955B-266D42E96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762500"/>
            <a:ext cx="4000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Designed for access—not overwhelm.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E74D0E-07AE-47CE-99A2-2E8A0AA92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457325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92F6F"/>
                </a:solidFill>
              </a:defRPr>
            </a:pPr>
            <a:r>
              <a:rPr sz="1650" b="1">
                <a:solidFill>
                  <a:srgbClr val="D92F6F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E97AA2-5976-447F-A78A-CDD64385D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381125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212A"/>
                </a:solidFill>
              </a:defRPr>
            </a:pPr>
            <a:r>
              <a:rPr sz="1500" b="1">
                <a:solidFill>
                  <a:srgbClr val="24212A"/>
                </a:solidFill>
              </a:rPr>
              <a:t>LEARN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392635-FE63-4811-8CBC-FA9FC888B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04975"/>
            <a:ext cx="4429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5F68"/>
                </a:solidFill>
              </a:defRPr>
            </a:pPr>
            <a:r>
              <a:rPr sz="1425" b="0">
                <a:solidFill>
                  <a:srgbClr val="665F68"/>
                </a:solidFill>
              </a:rPr>
              <a:t>Breast-health and research education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F688CD-E6AA-4A69-BE49-159FB7A52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343150"/>
            <a:ext cx="5095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CE1"/>
          </a:solidFill>
          <a:ln xmlns:a="http://schemas.openxmlformats.org/drawingml/2006/main" w="0">
            <a:solidFill>
              <a:srgbClr val="E7DC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62D3D5-F65B-405D-99FD-7B98FC186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524125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92F6F"/>
                </a:solidFill>
              </a:defRPr>
            </a:pPr>
            <a:r>
              <a:rPr sz="1650" b="1">
                <a:solidFill>
                  <a:srgbClr val="D92F6F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7F329E-D4F9-47E7-B524-72917D64C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447925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212A"/>
                </a:solidFill>
              </a:defRPr>
            </a:pPr>
            <a:r>
              <a:rPr sz="1500" b="1">
                <a:solidFill>
                  <a:srgbClr val="24212A"/>
                </a:solidFill>
              </a:rPr>
              <a:t>CONNECT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A5B831-55D4-4141-944A-E17988DBB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771775"/>
            <a:ext cx="4429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5F68"/>
                </a:solidFill>
              </a:defRPr>
            </a:pPr>
            <a:r>
              <a:rPr sz="1425" b="0">
                <a:solidFill>
                  <a:srgbClr val="665F68"/>
                </a:solidFill>
              </a:rPr>
              <a:t>Healthcare access and local resources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662884-C0C5-4DD4-80D2-87897F667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409950"/>
            <a:ext cx="5095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CE1"/>
          </a:solidFill>
          <a:ln xmlns:a="http://schemas.openxmlformats.org/drawingml/2006/main" w="0">
            <a:solidFill>
              <a:srgbClr val="E7DCE1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B1AF04-57EF-4F24-B118-150F52874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590925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92F6F"/>
                </a:solidFill>
              </a:defRPr>
            </a:pPr>
            <a:r>
              <a:rPr sz="1650" b="1">
                <a:solidFill>
                  <a:srgbClr val="D92F6F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49F9A1-8E58-410D-98BE-DF614845C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514725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212A"/>
                </a:solidFill>
              </a:defRPr>
            </a:pPr>
            <a:r>
              <a:rPr sz="1500" b="1">
                <a:solidFill>
                  <a:srgbClr val="24212A"/>
                </a:solidFill>
              </a:rPr>
              <a:t>HONOR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DF90C5-4871-49F2-8A89-EE2BBB24D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838575"/>
            <a:ext cx="4429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5F68"/>
                </a:solidFill>
              </a:defRPr>
            </a:pPr>
            <a:r>
              <a:rPr sz="1425" b="0">
                <a:solidFill>
                  <a:srgbClr val="665F68"/>
                </a:solidFill>
              </a:rPr>
              <a:t>Survivor recognition and celebration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DC09FAB-ECFA-4B87-A14C-15D49CE5E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476750"/>
            <a:ext cx="5095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CE1"/>
          </a:solidFill>
          <a:ln xmlns:a="http://schemas.openxmlformats.org/drawingml/2006/main" w="0">
            <a:solidFill>
              <a:srgbClr val="E7DCE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4688951-ACDB-4738-9712-684AC3313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657725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92F6F"/>
                </a:solidFill>
              </a:defRPr>
            </a:pPr>
            <a:r>
              <a:rPr sz="1650" b="1">
                <a:solidFill>
                  <a:srgbClr val="D92F6F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B8A7F52-BD40-4C54-AA7F-782ECA3ED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581525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212A"/>
                </a:solidFill>
              </a:defRPr>
            </a:pPr>
            <a:r>
              <a:rPr sz="1500" b="1">
                <a:solidFill>
                  <a:srgbClr val="24212A"/>
                </a:solidFill>
              </a:rPr>
              <a:t>ACT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66FE5E3-4CAD-4CC4-A9E0-3262191F1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905375"/>
            <a:ext cx="4429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5F68"/>
                </a:solidFill>
              </a:defRPr>
            </a:pPr>
            <a:r>
              <a:rPr sz="1425" b="0">
                <a:solidFill>
                  <a:srgbClr val="665F68"/>
                </a:solidFill>
              </a:rPr>
              <a:t>Screening awareness and next steps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0ED8CD3-12BB-4B5E-9675-D790DA6B1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151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65F68"/>
                </a:solidFill>
              </a:defRPr>
            </a:pPr>
            <a:r>
              <a:rPr sz="825" b="1">
                <a:solidFill>
                  <a:srgbClr val="665F68"/>
                </a:solidFill>
              </a:rPr>
              <a:t>OCTOBER 17–18, 2026  •  CHAMPAIGN–URBANA, ILLINOIS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510634-53AB-4FA2-AAE2-803F24DA6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92F6F"/>
                </a:solidFill>
              </a:defRPr>
            </a:pPr>
            <a:r>
              <a:rPr sz="825" b="1">
                <a:solidFill>
                  <a:srgbClr val="D92F6F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08978078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5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744C3FC-8DD8-4F35-A04C-744CB4049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0">
            <a:solidFill>
              <a:srgbClr val="D92F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8C8BEF-24E6-42E4-82DF-B0C00F5EE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92F6F"/>
                </a:solidFill>
              </a:defRPr>
            </a:pPr>
            <a:r>
              <a:rPr sz="1050" b="1">
                <a:solidFill>
                  <a:srgbClr val="D92F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06F9CE-D920-422C-A609-987C4569A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52450"/>
            <a:ext cx="11087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212A"/>
                </a:solidFill>
              </a:defRPr>
            </a:pPr>
            <a:r>
              <a:rPr sz="2850" b="1">
                <a:solidFill>
                  <a:srgbClr val="24212A"/>
                </a:solidFill>
              </a:rPr>
              <a:t>Families get a true destination—not an afterthought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AC79C79-A2DB-4D9F-BE4B-110301288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85875"/>
            <a:ext cx="110871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24212A"/>
                </a:solidFill>
              </a:defRPr>
            </a:pPr>
            <a:r>
              <a:rPr sz="2025" b="0">
                <a:solidFill>
                  <a:srgbClr val="24212A"/>
                </a:solidFill>
              </a:rPr>
              <a:t>The Kids Pink Zone is planned as a meaningful, memorable place for families to stay, play and connect with the festival’s purpose.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69546CA-BAB5-4F0F-97B7-318920054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28875"/>
            <a:ext cx="2505075" cy="24574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AC5631-7575-4CD3-AA8D-8F4EB9BB3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67000"/>
            <a:ext cx="20859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D92F6F"/>
                </a:solidFill>
              </a:defRPr>
            </a:pPr>
            <a:r>
              <a:rPr sz="1575" b="1">
                <a:solidFill>
                  <a:srgbClr val="D92F6F"/>
                </a:solidFill>
              </a:rPr>
              <a:t>MOVE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2FF5AC-30BB-479A-ADCE-34D887FEC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28975"/>
            <a:ext cx="2047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4212A"/>
                </a:solidFill>
              </a:defRPr>
            </a:pPr>
            <a:r>
              <a:rPr sz="1650" b="1">
                <a:solidFill>
                  <a:srgbClr val="24212A"/>
                </a:solidFill>
              </a:rPr>
              <a:t>Active play and energy-release experiences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09D210-2482-4806-B849-018FE4AB2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2428875"/>
            <a:ext cx="2505075" cy="24574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5E098A-5B83-4AFB-BD93-114E77BC5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667000"/>
            <a:ext cx="20859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D92F6F"/>
                </a:solidFill>
              </a:defRPr>
            </a:pPr>
            <a:r>
              <a:rPr sz="1575" b="1">
                <a:solidFill>
                  <a:srgbClr val="D92F6F"/>
                </a:solidFill>
              </a:rPr>
              <a:t>MAKE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F9F22D-FA78-4D93-B406-C829648D4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3228975"/>
            <a:ext cx="2047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4212A"/>
                </a:solidFill>
              </a:defRPr>
            </a:pPr>
            <a:r>
              <a:rPr sz="1650" b="1">
                <a:solidFill>
                  <a:srgbClr val="24212A"/>
                </a:solidFill>
              </a:rPr>
              <a:t>Hands-on creativity and take-home moments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3B636C-B391-4514-8EF7-D3AA3B817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28875"/>
            <a:ext cx="2505075" cy="24574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57962C-3A0E-48AF-94A4-3AFE697D3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667000"/>
            <a:ext cx="20859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D92F6F"/>
                </a:solidFill>
              </a:defRPr>
            </a:pPr>
            <a:r>
              <a:rPr sz="1575" b="1">
                <a:solidFill>
                  <a:srgbClr val="D92F6F"/>
                </a:solidFill>
              </a:rPr>
              <a:t>DISCOVER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C8AB63-87E8-4D69-BF4D-9030A9808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228975"/>
            <a:ext cx="2047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4212A"/>
                </a:solidFill>
              </a:defRPr>
            </a:pPr>
            <a:r>
              <a:rPr sz="1650" b="1">
                <a:solidFill>
                  <a:srgbClr val="24212A"/>
                </a:solidFill>
              </a:rPr>
              <a:t>Age-appropriate wellness and awareness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63ACA0-84BD-407E-BA9B-7655FFD36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2428875"/>
            <a:ext cx="2505075" cy="24574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FDE3EC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CE606F-CD7D-47A6-8BE4-C7D2A7A57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667000"/>
            <a:ext cx="20859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D92F6F"/>
                </a:solidFill>
              </a:defRPr>
            </a:pPr>
            <a:r>
              <a:rPr sz="1575" b="1">
                <a:solidFill>
                  <a:srgbClr val="D92F6F"/>
                </a:solidFill>
              </a:rPr>
              <a:t>BELONG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F58E070-E0BF-4E72-883A-1C22CFA5B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228975"/>
            <a:ext cx="2047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4212A"/>
                </a:solidFill>
              </a:defRPr>
            </a:pPr>
            <a:r>
              <a:rPr sz="1650" b="1">
                <a:solidFill>
                  <a:srgbClr val="24212A"/>
                </a:solidFill>
              </a:rPr>
              <a:t>Comfortable spaces for caregivers and children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2CAF1B-59C8-42D7-8398-B25E6A7B6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305425"/>
            <a:ext cx="10191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D92F6F"/>
                </a:solidFill>
              </a:defRPr>
            </a:pPr>
            <a:r>
              <a:rPr sz="1950" b="1">
                <a:solidFill>
                  <a:srgbClr val="D92F6F"/>
                </a:solidFill>
              </a:rPr>
              <a:t>A Family Zone partner helps create joy while earning authentic visibility with parents, caregivers and children.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E5666B-47CA-4959-9269-44EEF476E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151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65F68"/>
                </a:solidFill>
              </a:defRPr>
            </a:pPr>
            <a:r>
              <a:rPr sz="825" b="1">
                <a:solidFill>
                  <a:srgbClr val="665F68"/>
                </a:solidFill>
              </a:rPr>
              <a:t>OCTOBER 17–18, 2026  •  CHAMPAIGN–URBANA, ILLINOIS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E45FA6-2A1F-464E-90EA-7B73ADE80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92F6F"/>
                </a:solidFill>
              </a:defRPr>
            </a:pPr>
            <a:r>
              <a:rPr sz="825" b="1">
                <a:solidFill>
                  <a:srgbClr val="D92F6F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07302592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5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808B04D-8603-49E2-9E8A-9FA7920E0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0">
            <a:solidFill>
              <a:srgbClr val="D92F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76D43A-D334-429D-B694-B7A188A75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92F6F"/>
                </a:solidFill>
              </a:defRPr>
            </a:pPr>
            <a:r>
              <a:rPr sz="1050" b="1">
                <a:solidFill>
                  <a:srgbClr val="D92F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08E6D8-4EEC-4909-BC48-DCBFCE43C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52450"/>
            <a:ext cx="11087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212A"/>
                </a:solidFill>
              </a:defRPr>
            </a:pPr>
            <a:r>
              <a:rPr sz="2850" b="1">
                <a:solidFill>
                  <a:srgbClr val="24212A"/>
                </a:solidFill>
              </a:rPr>
              <a:t>Partnership creates three kinds of value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6A07DA-A9AC-4C08-AB5D-5964B66AB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3371850" cy="4095750"/>
          </a:xfrm>
          <a:prstGeom xmlns:a="http://schemas.openxmlformats.org/drawingml/2006/main" prst="roundRect">
            <a:avLst>
              <a:gd name="adj" fmla="val 22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4E3D89-0BB0-426D-83B7-BBF13CDB0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1685925"/>
            <a:ext cx="2895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D92F6F"/>
                </a:solidFill>
              </a:defRPr>
            </a:pPr>
            <a:r>
              <a:rPr sz="1275" b="1">
                <a:solidFill>
                  <a:srgbClr val="D92F6F"/>
                </a:solidFill>
              </a:rPr>
              <a:t>BE SEEN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48E0F1-163E-4E85-AD07-CE6150C97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076450"/>
            <a:ext cx="2895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4212A"/>
                </a:solidFill>
              </a:defRPr>
            </a:pPr>
            <a:r>
              <a:rPr sz="1950" b="1">
                <a:solidFill>
                  <a:srgbClr val="24212A"/>
                </a:solidFill>
              </a:rPr>
              <a:t>Brand presence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D67D59-1FDC-483E-97CE-4C96907D8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5750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51CB49-0D63-4F31-933C-EFC557DCC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857500"/>
            <a:ext cx="2495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212A"/>
                </a:solidFill>
              </a:defRPr>
            </a:pPr>
            <a:r>
              <a:rPr sz="1425" b="0">
                <a:solidFill>
                  <a:srgbClr val="24212A"/>
                </a:solidFill>
              </a:rPr>
              <a:t>Festival signage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99BEAE-63F6-49CA-B90F-3ABCAC0D9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0520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4474B5B-4B85-449B-9E28-E30BDA3EF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505200"/>
            <a:ext cx="2495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212A"/>
                </a:solidFill>
              </a:defRPr>
            </a:pPr>
            <a:r>
              <a:rPr sz="1425" b="0">
                <a:solidFill>
                  <a:srgbClr val="24212A"/>
                </a:solidFill>
              </a:rPr>
              <a:t>Website + map recognition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B33910-193E-4E9C-A8DB-02E6A2D3E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5290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10B6CD-C9CC-426C-A1FA-4E6770908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152900"/>
            <a:ext cx="2495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212A"/>
                </a:solidFill>
              </a:defRPr>
            </a:pPr>
            <a:r>
              <a:rPr sz="1425" b="0">
                <a:solidFill>
                  <a:srgbClr val="24212A"/>
                </a:solidFill>
              </a:rPr>
              <a:t>Stage visibility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44E58C-7197-4D95-AAF5-4AB74BD15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457325"/>
            <a:ext cx="3371850" cy="4095750"/>
          </a:xfrm>
          <a:prstGeom xmlns:a="http://schemas.openxmlformats.org/drawingml/2006/main" prst="roundRect">
            <a:avLst>
              <a:gd name="adj" fmla="val 2260"/>
            </a:avLst>
          </a:prstGeom>
          <a:solidFill xmlns:a="http://schemas.openxmlformats.org/drawingml/2006/main">
            <a:srgbClr val="FDE3EC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3D690E-FFC8-4A15-9AB0-A3D288BF6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1685925"/>
            <a:ext cx="2895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D92F6F"/>
                </a:solidFill>
              </a:defRPr>
            </a:pPr>
            <a:r>
              <a:rPr sz="1275" b="1">
                <a:solidFill>
                  <a:srgbClr val="D92F6F"/>
                </a:solidFill>
              </a:rPr>
              <a:t>BE EXPERIENCED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F74F4E-540D-4AAA-9E0C-B03C6BA52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076450"/>
            <a:ext cx="2895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4212A"/>
                </a:solidFill>
              </a:defRPr>
            </a:pPr>
            <a:r>
              <a:rPr sz="1950" b="1">
                <a:solidFill>
                  <a:srgbClr val="24212A"/>
                </a:solidFill>
              </a:rPr>
              <a:t>Interactive activation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9DFC5A2-E3E8-4C8E-87A0-11A97ABAE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85750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82FBCC6-1B1C-4D9E-A43E-20CCE9A02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857500"/>
            <a:ext cx="2495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212A"/>
                </a:solidFill>
              </a:defRPr>
            </a:pPr>
            <a:r>
              <a:rPr sz="1425" b="0">
                <a:solidFill>
                  <a:srgbClr val="24212A"/>
                </a:solidFill>
              </a:rPr>
              <a:t>Useful resources or giveaways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F90CA0-6248-45C1-9095-834A155C9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50520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67045B-4FDC-4A5B-A756-1AEBC1788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505200"/>
            <a:ext cx="2495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212A"/>
                </a:solidFill>
              </a:defRPr>
            </a:pPr>
            <a:r>
              <a:rPr sz="1425" b="0">
                <a:solidFill>
                  <a:srgbClr val="24212A"/>
                </a:solidFill>
              </a:rPr>
              <a:t>Programming participation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9580E04-6E42-4493-81F0-CDDF6EC9D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15290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34C67DD-FA56-483B-A604-B9BCBD14A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152900"/>
            <a:ext cx="2495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212A"/>
                </a:solidFill>
              </a:defRPr>
            </a:pPr>
            <a:r>
              <a:rPr sz="1425" b="0">
                <a:solidFill>
                  <a:srgbClr val="24212A"/>
                </a:solidFill>
              </a:rPr>
              <a:t>Social storytelling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976DA6-52A2-47CF-8259-A55C90BA3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457325"/>
            <a:ext cx="3371850" cy="4095750"/>
          </a:xfrm>
          <a:prstGeom xmlns:a="http://schemas.openxmlformats.org/drawingml/2006/main" prst="roundRect">
            <a:avLst>
              <a:gd name="adj" fmla="val 22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EAF4C02-5363-44F0-9623-C3CE63ECA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1685925"/>
            <a:ext cx="2895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D92F6F"/>
                </a:solidFill>
              </a:defRPr>
            </a:pPr>
            <a:r>
              <a:rPr sz="1275" b="1">
                <a:solidFill>
                  <a:srgbClr val="D92F6F"/>
                </a:solidFill>
              </a:rPr>
              <a:t>BE CONNECTED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3679CFF-1812-4E70-AB11-EA8AEDF63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2076450"/>
            <a:ext cx="2895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4212A"/>
                </a:solidFill>
              </a:defRPr>
            </a:pPr>
            <a:r>
              <a:rPr sz="1950" b="1">
                <a:solidFill>
                  <a:srgbClr val="24212A"/>
                </a:solidFill>
              </a:rPr>
              <a:t>Sponsor hospitality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872BF68-FB85-4CCE-B352-748280304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85750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68F1FE4-ECB9-4DC5-9D8D-828A06D87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857500"/>
            <a:ext cx="2495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212A"/>
                </a:solidFill>
              </a:defRPr>
            </a:pPr>
            <a:r>
              <a:rPr sz="1425" b="0">
                <a:solidFill>
                  <a:srgbClr val="24212A"/>
                </a:solidFill>
              </a:rPr>
              <a:t>Employee + community tickets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0C51C03-1976-4BE2-A387-05772E676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50520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C0C33D2-04F5-4358-9E19-A5429B5B4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505200"/>
            <a:ext cx="2495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212A"/>
                </a:solidFill>
              </a:defRPr>
            </a:pPr>
            <a:r>
              <a:rPr sz="1425" b="0">
                <a:solidFill>
                  <a:srgbClr val="24212A"/>
                </a:solidFill>
              </a:rPr>
              <a:t>Reception access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0BBE2F4-7959-4D93-A584-7AB5A1CC1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15290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92F6F"/>
                </a:solidFill>
              </a:defRPr>
            </a:pPr>
            <a:r>
              <a:rPr sz="1425" b="1">
                <a:solidFill>
                  <a:srgbClr val="D92F6F"/>
                </a:solidFill>
              </a:rPr>
              <a:t>•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C5ABCA9-2DE7-4490-AAE4-6356B2AB8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152900"/>
            <a:ext cx="2495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4212A"/>
                </a:solidFill>
              </a:defRPr>
            </a:pPr>
            <a:r>
              <a:rPr sz="1425" b="0">
                <a:solidFill>
                  <a:srgbClr val="24212A"/>
                </a:solidFill>
              </a:rPr>
              <a:t>Renewal priority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A153C7D-D29A-401F-A884-E279375A8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34075"/>
            <a:ext cx="1066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24212A"/>
                </a:solidFill>
              </a:defRPr>
            </a:pPr>
            <a:r>
              <a:rPr sz="1725" b="1">
                <a:solidFill>
                  <a:srgbClr val="24212A"/>
                </a:solidFill>
              </a:rPr>
              <a:t>The strongest activation is built around what your organization wants people to know, feel or do.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55F5088-5F69-48D7-98D1-D038AB25F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151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65F68"/>
                </a:solidFill>
              </a:defRPr>
            </a:pPr>
            <a:r>
              <a:rPr sz="825" b="1">
                <a:solidFill>
                  <a:srgbClr val="665F68"/>
                </a:solidFill>
              </a:rPr>
              <a:t>OCTOBER 17–18, 2026  •  CHAMPAIGN–URBANA, ILLINOIS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3637A51-FF46-4768-8645-DC3943C39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92F6F"/>
                </a:solidFill>
              </a:defRPr>
            </a:pPr>
            <a:r>
              <a:rPr sz="825" b="1">
                <a:solidFill>
                  <a:srgbClr val="D92F6F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83984285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5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F655D5A-9837-4827-8CBC-82108F015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0">
            <a:solidFill>
              <a:srgbClr val="D92F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4FF2C6-B128-4253-9C21-CE56BA915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92F6F"/>
                </a:solidFill>
              </a:defRPr>
            </a:pPr>
            <a:r>
              <a:rPr sz="1050" b="1">
                <a:solidFill>
                  <a:srgbClr val="D92F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52A4B6-3CFB-4D57-B1DE-A6C763749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52450"/>
            <a:ext cx="11087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212A"/>
                </a:solidFill>
              </a:defRPr>
            </a:pPr>
            <a:r>
              <a:rPr sz="2850" b="1">
                <a:solidFill>
                  <a:srgbClr val="24212A"/>
                </a:solidFill>
              </a:rPr>
              <a:t>There is more than one meaningful way to enter the festival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37A3AF-902F-4EA7-A671-0F017A498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81125"/>
            <a:ext cx="110871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C9EB98-13B0-4F48-B517-C03898B52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552575"/>
            <a:ext cx="3095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F6F"/>
                </a:solidFill>
              </a:defRPr>
            </a:pPr>
            <a:r>
              <a:rPr sz="1350" b="1">
                <a:solidFill>
                  <a:srgbClr val="D92F6F"/>
                </a:solidFill>
              </a:rPr>
              <a:t>OWN A FLAGSHIP PROPERTY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01EF00-6B80-4955-B2AF-3DAC7BC2F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1533525"/>
            <a:ext cx="495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4212A"/>
                </a:solidFill>
              </a:defRPr>
            </a:pPr>
            <a:r>
              <a:rPr sz="1500" b="0">
                <a:solidFill>
                  <a:srgbClr val="24212A"/>
                </a:solidFill>
              </a:rPr>
              <a:t>Title, main stage, Pink Village or survivorship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E3515B-015B-4503-A5B1-C206B3F83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609725"/>
            <a:ext cx="180975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D92F6F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3A5C78-F71C-4703-A71A-9E43C7299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6383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$30,000–$100,000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E86F0B-6CF9-4E83-986C-BDAEEBB12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619375"/>
            <a:ext cx="3095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F6F"/>
                </a:solidFill>
              </a:defRPr>
            </a:pPr>
            <a:r>
              <a:rPr sz="1350" b="1">
                <a:solidFill>
                  <a:srgbClr val="D92F6F"/>
                </a:solidFill>
              </a:rPr>
              <a:t>LEAD A GUEST EXPERIENCE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7BF376-A270-42BA-9753-E9F41F066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600325"/>
            <a:ext cx="495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4212A"/>
                </a:solidFill>
              </a:defRPr>
            </a:pPr>
            <a:r>
              <a:rPr sz="1500" b="0">
                <a:solidFill>
                  <a:srgbClr val="24212A"/>
                </a:solidFill>
              </a:rPr>
              <a:t>Transportation, wellness or family zone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A995FE-01AD-46D5-A5E0-EEB4A5534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676525"/>
            <a:ext cx="180975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24212A"/>
          </a:solidFill>
          <a:ln xmlns:a="http://schemas.openxmlformats.org/drawingml/2006/main" w="9525">
            <a:solidFill>
              <a:srgbClr val="24212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AF1652-64F8-41C5-8434-4576B2B90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7051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$15,000–$25,000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B59871-E2A0-4DAA-92FD-898ACE30E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14725"/>
            <a:ext cx="110871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DCE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BB62E4-B27E-47B8-A535-3115817A2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86175"/>
            <a:ext cx="3095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F6F"/>
                </a:solidFill>
              </a:defRPr>
            </a:pPr>
            <a:r>
              <a:rPr sz="1350" b="1">
                <a:solidFill>
                  <a:srgbClr val="D92F6F"/>
                </a:solidFill>
              </a:rPr>
              <a:t>CREATE DIRECT ENGAGEMENT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C8313A-5DA3-4949-B79A-BA2FD75F1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67125"/>
            <a:ext cx="495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4212A"/>
                </a:solidFill>
              </a:defRPr>
            </a:pPr>
            <a:r>
              <a:rPr sz="1500" b="0">
                <a:solidFill>
                  <a:srgbClr val="24212A"/>
                </a:solidFill>
              </a:rPr>
              <a:t>Premium footprint, community activation or champion level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BBBD04-41F1-43F5-B3E7-3FD1E2835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743325"/>
            <a:ext cx="180975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24212A"/>
          </a:solidFill>
          <a:ln xmlns:a="http://schemas.openxmlformats.org/drawingml/2006/main" w="9525">
            <a:solidFill>
              <a:srgbClr val="24212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93426A-69BA-491F-83E8-328C06B5A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7719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$5,000–$10,000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560B8A-55F0-4E06-9BB9-B5BB71938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52975"/>
            <a:ext cx="3095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2F6F"/>
                </a:solidFill>
              </a:defRPr>
            </a:pPr>
            <a:r>
              <a:rPr sz="1350" b="1">
                <a:solidFill>
                  <a:srgbClr val="D92F6F"/>
                </a:solidFill>
              </a:rPr>
              <a:t>JOIN THE MISSION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DF3144-C8BC-4696-91CE-3F14BF3AA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733925"/>
            <a:ext cx="495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4212A"/>
                </a:solidFill>
              </a:defRPr>
            </a:pPr>
            <a:r>
              <a:rPr sz="1500" b="0">
                <a:solidFill>
                  <a:srgbClr val="24212A"/>
                </a:solidFill>
              </a:rPr>
              <a:t>Hope Partner or Pink Supporter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078F6F0-901D-4D06-8579-1065005F4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810125"/>
            <a:ext cx="180975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24212A"/>
          </a:solidFill>
          <a:ln xmlns:a="http://schemas.openxmlformats.org/drawingml/2006/main" w="9525">
            <a:solidFill>
              <a:srgbClr val="24212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87B3E2E-4583-42C3-BCB4-03AAC9CF0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8387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$1,000–$2,500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C793BDD-34AF-409E-98D1-C8DAF1274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43600"/>
            <a:ext cx="11087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665F68"/>
                </a:solidFill>
              </a:defRPr>
            </a:pPr>
            <a:r>
              <a:rPr sz="1575" b="1">
                <a:solidFill>
                  <a:srgbClr val="665F68"/>
                </a:solidFill>
              </a:rPr>
              <a:t>Medical partners also have dedicated health-focused opportunities from $15,000 to $70,000.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50F8518-3CD3-4F04-AFCD-2E868742D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151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65F68"/>
                </a:solidFill>
              </a:defRPr>
            </a:pPr>
            <a:r>
              <a:rPr sz="825" b="1">
                <a:solidFill>
                  <a:srgbClr val="665F68"/>
                </a:solidFill>
              </a:rPr>
              <a:t>OCTOBER 17–18, 2026  •  CHAMPAIGN–URBANA, ILLINOIS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2C7DB6B-9D8F-4D6F-8509-C850AB8A0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92F6F"/>
                </a:solidFill>
              </a:defRPr>
            </a:pPr>
            <a:r>
              <a:rPr sz="825" b="1">
                <a:solidFill>
                  <a:srgbClr val="D92F6F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1370770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5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C606E12-4F04-4C04-87E2-706F782E1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0">
            <a:solidFill>
              <a:srgbClr val="D92F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13ECC9-6050-4A64-BAA0-AE3AF1206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92F6F"/>
                </a:solidFill>
              </a:defRPr>
            </a:pPr>
            <a:r>
              <a:rPr sz="1050" b="1">
                <a:solidFill>
                  <a:srgbClr val="D92F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F16B79-766D-4D83-9328-711790C5B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52450"/>
            <a:ext cx="11087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212A"/>
                </a:solidFill>
              </a:defRPr>
            </a:pPr>
            <a:r>
              <a:rPr sz="2850" b="1">
                <a:solidFill>
                  <a:srgbClr val="24212A"/>
                </a:solidFill>
              </a:rPr>
              <a:t>The package starts the partnership conversation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6EF865-BAFE-420B-AA36-3F8834A13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85875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24212A"/>
                </a:solidFill>
              </a:defRPr>
            </a:pPr>
            <a:r>
              <a:rPr sz="2025" b="0">
                <a:solidFill>
                  <a:srgbClr val="24212A"/>
                </a:solidFill>
              </a:rPr>
              <a:t>Rather than force every sponsor into the same formula, Pink Fest can shape the activation around shared goals and operational fit.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F27896-1BEF-439B-947D-44BB5F851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76500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01B16C-FEE5-43A6-BACC-E0B7BC692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76500"/>
            <a:ext cx="523875" cy="523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2D1D10-03FC-4CC7-B050-A241F3148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76500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63D9AC-C66D-46E1-BF7A-182443087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9087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F6F"/>
                </a:solidFill>
              </a:defRPr>
            </a:pPr>
            <a:r>
              <a:rPr sz="1500" b="1">
                <a:solidFill>
                  <a:srgbClr val="D92F6F"/>
                </a:solidFill>
              </a:rPr>
              <a:t>ALIGN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2EDEC7-32D0-4702-8AA2-F97890E1D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52825"/>
            <a:ext cx="2333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212A"/>
                </a:solidFill>
              </a:defRPr>
            </a:pPr>
            <a:r>
              <a:rPr sz="1500" b="1">
                <a:solidFill>
                  <a:srgbClr val="24212A"/>
                </a:solidFill>
              </a:rPr>
              <a:t>What outcome matters most?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C51B0C-B147-4214-A7D8-0C0F21C89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2476500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327407-C9C9-4561-9337-C14A09D0C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2476500"/>
            <a:ext cx="523875" cy="523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EFE1C2-7468-444D-90FD-1F7F0264B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2476500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727AF4-F723-4A78-8B20-9A514714D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319087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F6F"/>
                </a:solidFill>
              </a:defRPr>
            </a:pPr>
            <a:r>
              <a:rPr sz="1500" b="1">
                <a:solidFill>
                  <a:srgbClr val="D92F6F"/>
                </a:solidFill>
              </a:rPr>
              <a:t>SELECT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61EFBD-9F7B-4400-8407-D9BE06B54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3552825"/>
            <a:ext cx="2333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212A"/>
                </a:solidFill>
              </a:defRPr>
            </a:pPr>
            <a:r>
              <a:rPr sz="1500" b="1">
                <a:solidFill>
                  <a:srgbClr val="24212A"/>
                </a:solidFill>
              </a:rPr>
              <a:t>Which audience and festival zone fit?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04B9F0-F9E6-4B82-B7AD-943823807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76500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A64045-F131-4E58-BC91-36A5DB8B1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76500"/>
            <a:ext cx="523875" cy="523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C5BA55-B8EF-4639-ACC3-77FA617CD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76500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21D6D0-7C76-4593-B3F3-9084E16FC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9087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F6F"/>
                </a:solidFill>
              </a:defRPr>
            </a:pPr>
            <a:r>
              <a:rPr sz="1500" b="1">
                <a:solidFill>
                  <a:srgbClr val="D92F6F"/>
                </a:solidFill>
              </a:rPr>
              <a:t>DESIGN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7BE95DA-D769-4AAD-A6B3-B707AD76A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52825"/>
            <a:ext cx="2333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212A"/>
                </a:solidFill>
              </a:defRPr>
            </a:pPr>
            <a:r>
              <a:rPr sz="1500" b="1">
                <a:solidFill>
                  <a:srgbClr val="24212A"/>
                </a:solidFill>
              </a:rPr>
              <a:t>What will guests experience?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BD57462-D584-4B44-A7F5-79631362C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2476500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1EB637D-1250-4027-839D-323E8C113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2476500"/>
            <a:ext cx="523875" cy="523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4DED31D-EB57-4C08-B920-FDE7D91F9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2476500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87882E8-D138-41FC-AD88-3EBCDFBB3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319087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2F6F"/>
                </a:solidFill>
              </a:defRPr>
            </a:pPr>
            <a:r>
              <a:rPr sz="1500" b="1">
                <a:solidFill>
                  <a:srgbClr val="D92F6F"/>
                </a:solidFill>
              </a:rPr>
              <a:t>CONFIRM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0322C7E-CEF0-4B79-9C79-B7CBF18E7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3552825"/>
            <a:ext cx="2333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212A"/>
                </a:solidFill>
              </a:defRPr>
            </a:pPr>
            <a:r>
              <a:rPr sz="1500" b="1">
                <a:solidFill>
                  <a:srgbClr val="24212A"/>
                </a:solidFill>
              </a:rPr>
              <a:t>Benefits, production needs and terms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B04E5BF-C356-4A91-8F9B-9F9E91A85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57750"/>
            <a:ext cx="1108710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DE3EC"/>
          </a:solidFill>
          <a:ln xmlns:a="http://schemas.openxmlformats.org/drawingml/2006/main" w="9525">
            <a:solidFill>
              <a:srgbClr val="FDE3E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A15B070-BDFB-4DE8-ACAE-88C8DF426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029200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24212A"/>
                </a:solidFill>
              </a:defRPr>
            </a:pPr>
            <a:r>
              <a:rPr sz="1875" b="1">
                <a:solidFill>
                  <a:srgbClr val="24212A"/>
                </a:solidFill>
              </a:rPr>
              <a:t>Limited naming rights and category exclusivity protect the value of premium partnerships.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FAB0B51-58F0-4F18-8285-1F2D1090C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151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65F68"/>
                </a:solidFill>
              </a:defRPr>
            </a:pPr>
            <a:r>
              <a:rPr sz="825" b="1">
                <a:solidFill>
                  <a:srgbClr val="665F68"/>
                </a:solidFill>
              </a:rPr>
              <a:t>OCTOBER 17–18, 2026  •  CHAMPAIGN–URBANA, ILLINOIS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3A904A8-3AF4-4175-BFA4-C19C06430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92F6F"/>
                </a:solidFill>
              </a:defRPr>
            </a:pPr>
            <a:r>
              <a:rPr sz="825" b="1">
                <a:solidFill>
                  <a:srgbClr val="D92F6F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83908256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5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91B3024-2DB2-415D-A8EA-24F2858F8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0">
            <a:solidFill>
              <a:srgbClr val="D92F6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E2B0DA2-393E-4404-BDF6-D2425C0F6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92F6F"/>
                </a:solidFill>
              </a:defRPr>
            </a:pPr>
            <a:r>
              <a:rPr sz="1050" b="1">
                <a:solidFill>
                  <a:srgbClr val="D92F6F"/>
                </a:solidFill>
              </a:rPr>
              <a:t>CHAMPAIGN PINK FEST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DBB782-27A4-4F8A-8A95-4644E0301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52450"/>
            <a:ext cx="11087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212A"/>
                </a:solidFill>
              </a:defRPr>
            </a:pPr>
            <a:r>
              <a:rPr sz="2850" b="1">
                <a:solidFill>
                  <a:srgbClr val="24212A"/>
                </a:solidFill>
              </a:rPr>
              <a:t>A strong fit starts with a few practical questions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069DE9-86BD-4248-A71B-D31BED517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DCCBDE-1164-40E1-A36C-3DDC924B9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F7E10C-D4B1-4D02-BA96-8A0B9E04D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6C60FB-8C17-4E88-A974-5FDCD884E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362075"/>
            <a:ext cx="9810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4212A"/>
                </a:solidFill>
              </a:defRPr>
            </a:pPr>
            <a:r>
              <a:rPr sz="1875" b="1">
                <a:solidFill>
                  <a:srgbClr val="24212A"/>
                </a:solidFill>
              </a:rPr>
              <a:t>Which community do you most want to reach?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07AE8D-E5AC-4560-AE68-F5EAD6DB5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095500"/>
            <a:ext cx="981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CE1"/>
          </a:solidFill>
          <a:ln xmlns:a="http://schemas.openxmlformats.org/drawingml/2006/main" w="0">
            <a:solidFill>
              <a:srgbClr val="E7DCE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5038B6-D761-474F-AC61-AD1BAF6F3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90775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2B72AE-CA62-4C7C-B6A9-0C3E1C679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9077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3791F7-F756-4D14-AF99-1D8F2FDE5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90775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875AF6-5017-45BB-BDCF-927752A06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381250"/>
            <a:ext cx="9810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4212A"/>
                </a:solidFill>
              </a:defRPr>
            </a:pPr>
            <a:r>
              <a:rPr sz="1875" b="1">
                <a:solidFill>
                  <a:srgbClr val="24212A"/>
                </a:solidFill>
              </a:rPr>
              <a:t>What action or impression should the experience create?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AC1F041-B183-4504-9EB7-41D0B372B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114675"/>
            <a:ext cx="981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CE1"/>
          </a:solidFill>
          <a:ln xmlns:a="http://schemas.openxmlformats.org/drawingml/2006/main" w="0">
            <a:solidFill>
              <a:srgbClr val="E7DCE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AEB1A2-7897-4F52-92A5-396135855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099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A4EA047-22B8-413E-A43A-BABA401A4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099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2F6F"/>
          </a:solidFill>
          <a:ln xmlns:a="http://schemas.openxmlformats.org/drawingml/2006/main" w="9525">
            <a:solidFill>
              <a:srgbClr val="D92F6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87F7F9-6A25-45F1-A132-CD6BC3BA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099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6AD83DB-A461-4BE5-817E-ABF9E52D7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400425"/>
            <a:ext cx="9810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4212A"/>
                </a:solidFill>
              </a:defRPr>
            </a:pPr>
            <a:r>
              <a:rPr sz="1875" b="1">
                <a:solidFill>
                  <a:srgbClr val="24212A"/>
                </a:solidFill>
              </a:rPr>
              <a:t>Is your priority mission impact, visibility, hospitality—or a blend?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8BC301-82F1-4E28-9F5D-C6C93BFBE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133850"/>
            <a:ext cx="981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CE1"/>
          </a:solidFill>
          <a:ln xmlns:a="http://schemas.openxmlformats.org/drawingml/2006/main" w="0">
            <a:solidFill>
              <a:srgbClr val="E7DCE1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6CCACF8-2396-4284-8298-F3F74F6C8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29125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4BD145-1158-45D1-A31D-96C843632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2912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4212A"/>
          </a:solidFill>
          <a:ln xmlns:a="http://schemas.openxmlformats.org/drawingml/2006/main" w="9525">
            <a:solidFill>
              <a:srgbClr val="24212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D758057-120E-4206-B2F5-F521339C5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29125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EF6FDE3-C6E7-4C75-B11C-DD5CED361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419600"/>
            <a:ext cx="9810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4212A"/>
                </a:solidFill>
              </a:defRPr>
            </a:pPr>
            <a:r>
              <a:rPr sz="1875" b="1">
                <a:solidFill>
                  <a:srgbClr val="24212A"/>
                </a:solidFill>
              </a:rPr>
              <a:t>Would a named property, zone, activation or supporter level fit best?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82BAFFF-A3F2-456C-8C1F-0209460DE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61975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92F6F"/>
                </a:solidFill>
              </a:defRPr>
            </a:pPr>
            <a:r>
              <a:rPr sz="1950" b="1">
                <a:solidFill>
                  <a:srgbClr val="D92F6F"/>
                </a:solidFill>
              </a:rPr>
              <a:t>We’ll use the answers to recommend the clearest path forward.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DFE7BC1-A881-4EB6-B188-E0609B785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151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65F68"/>
                </a:solidFill>
              </a:defRPr>
            </a:pPr>
            <a:r>
              <a:rPr sz="825" b="1">
                <a:solidFill>
                  <a:srgbClr val="665F68"/>
                </a:solidFill>
              </a:rPr>
              <a:t>OCTOBER 17–18, 2026  •  CHAMPAIGN–URBANA, ILLINOIS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ED1C00D-2447-483E-B610-A805FB900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92F6F"/>
                </a:solidFill>
              </a:defRPr>
            </a:pPr>
            <a:r>
              <a:rPr sz="825" b="1">
                <a:solidFill>
                  <a:srgbClr val="D92F6F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88159179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2026-09-03T17:29:38.4960000Z</dcterms:created>
  <dcterms:modified xsi:type="dcterms:W3CDTF">2026-09-03T17:29:38.4960000Z</dcterms:modified>
</coreProperties>
</file>