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ce5a1506f0cc4e17" /><Relationship Type="http://schemas.openxmlformats.org/officeDocument/2006/relationships/extended-properties" Target="/docProps/app.xml" Id="R58a6ca9e1c2f456a" /><Relationship Type="http://schemas.openxmlformats.org/officeDocument/2006/relationships/officeDocument" Target="/ppt/presentation.xml" Id="R38916d529d2847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ffaaacbe0041ca"/>
  </p:sldMasterIdLst>
  <p:notesMasterIdLst>
    <p:notesMasterId xmlns:r="http://schemas.openxmlformats.org/officeDocument/2006/relationships" r:id="Rf918329e6c47493b"/>
  </p:notesMasterIdLst>
  <p:sldIdLst>
    <p:sldId xmlns:r="http://schemas.openxmlformats.org/officeDocument/2006/relationships" id="256" r:id="Rf72de820fa39444a"/>
    <p:sldId xmlns:r="http://schemas.openxmlformats.org/officeDocument/2006/relationships" id="257" r:id="R435e7452ef0148fd"/>
    <p:sldId xmlns:r="http://schemas.openxmlformats.org/officeDocument/2006/relationships" id="258" r:id="R698de1dec6da4eb2"/>
    <p:sldId xmlns:r="http://schemas.openxmlformats.org/officeDocument/2006/relationships" id="259" r:id="R5f06b44f6a29436f"/>
    <p:sldId xmlns:r="http://schemas.openxmlformats.org/officeDocument/2006/relationships" id="260" r:id="R646325b8e05143a4"/>
    <p:sldId xmlns:r="http://schemas.openxmlformats.org/officeDocument/2006/relationships" id="261" r:id="Rdcf88eecbd1e4542"/>
    <p:sldId xmlns:r="http://schemas.openxmlformats.org/officeDocument/2006/relationships" id="262" r:id="Rddcab589b5df4eb4"/>
    <p:sldId xmlns:r="http://schemas.openxmlformats.org/officeDocument/2006/relationships" id="263" r:id="R6b26288065c847fa"/>
    <p:sldId xmlns:r="http://schemas.openxmlformats.org/officeDocument/2006/relationships" id="264" r:id="R8db3fa35856c48d8"/>
    <p:sldId xmlns:r="http://schemas.openxmlformats.org/officeDocument/2006/relationships" id="265" r:id="R1049f2fa52a24deb"/>
    <p:sldId xmlns:r="http://schemas.openxmlformats.org/officeDocument/2006/relationships" id="266" r:id="R54dfa0dd415c4f97"/>
    <p:sldId xmlns:r="http://schemas.openxmlformats.org/officeDocument/2006/relationships" id="267" r:id="R504e51dac27a4da1"/>
    <p:sldId xmlns:r="http://schemas.openxmlformats.org/officeDocument/2006/relationships" id="268" r:id="R021af5ef93ab4dd3"/>
    <p:sldId xmlns:r="http://schemas.openxmlformats.org/officeDocument/2006/relationships" id="269" r:id="R5b80be64560a4572"/>
    <p:sldId xmlns:r="http://schemas.openxmlformats.org/officeDocument/2006/relationships" id="270" r:id="R5ca0225e73a545a2"/>
    <p:sldId xmlns:r="http://schemas.openxmlformats.org/officeDocument/2006/relationships" id="271" r:id="Racac2e7131a140c6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fcf570c3cd3e4620" /><Relationship Type="http://schemas.openxmlformats.org/officeDocument/2006/relationships/slideMaster" Target="/ppt/slideMasters/slideMaster1.xml" Id="R76ffaaacbe0041ca" /><Relationship Type="http://schemas.openxmlformats.org/officeDocument/2006/relationships/notesMaster" Target="/ppt/notesMasters/notesMaster1.xml" Id="Rf918329e6c47493b" /><Relationship Type="http://schemas.openxmlformats.org/officeDocument/2006/relationships/presProps" Target="/ppt/presProps.xml" Id="Red1bea5a4c244c4e" /><Relationship Type="http://schemas.openxmlformats.org/officeDocument/2006/relationships/tableStyles" Target="/ppt/tableStyles.xml" Id="R78db9fe1ee7c490c" /><Relationship Type="http://schemas.openxmlformats.org/officeDocument/2006/relationships/slide" Target="/ppt/slides/slide1.xml" Id="Rf72de820fa39444a" /><Relationship Type="http://schemas.openxmlformats.org/officeDocument/2006/relationships/slide" Target="/ppt/slides/slide2.xml" Id="R435e7452ef0148fd" /><Relationship Type="http://schemas.openxmlformats.org/officeDocument/2006/relationships/slide" Target="/ppt/slides/slide3.xml" Id="R698de1dec6da4eb2" /><Relationship Type="http://schemas.openxmlformats.org/officeDocument/2006/relationships/slide" Target="/ppt/slides/slide4.xml" Id="R5f06b44f6a29436f" /><Relationship Type="http://schemas.openxmlformats.org/officeDocument/2006/relationships/slide" Target="/ppt/slides/slide5.xml" Id="R646325b8e05143a4" /><Relationship Type="http://schemas.openxmlformats.org/officeDocument/2006/relationships/slide" Target="/ppt/slides/slide6.xml" Id="Rdcf88eecbd1e4542" /><Relationship Type="http://schemas.openxmlformats.org/officeDocument/2006/relationships/slide" Target="/ppt/slides/slide7.xml" Id="Rddcab589b5df4eb4" /><Relationship Type="http://schemas.openxmlformats.org/officeDocument/2006/relationships/slide" Target="/ppt/slides/slide8.xml" Id="R6b26288065c847fa" /><Relationship Type="http://schemas.openxmlformats.org/officeDocument/2006/relationships/slide" Target="/ppt/slides/slide9.xml" Id="R8db3fa35856c48d8" /><Relationship Type="http://schemas.openxmlformats.org/officeDocument/2006/relationships/slide" Target="/ppt/slides/slide10.xml" Id="R1049f2fa52a24deb" /><Relationship Type="http://schemas.openxmlformats.org/officeDocument/2006/relationships/slide" Target="/ppt/slides/slide11.xml" Id="R54dfa0dd415c4f97" /><Relationship Type="http://schemas.openxmlformats.org/officeDocument/2006/relationships/slide" Target="/ppt/slides/slide12.xml" Id="R504e51dac27a4da1" /><Relationship Type="http://schemas.openxmlformats.org/officeDocument/2006/relationships/slide" Target="/ppt/slides/slide13.xml" Id="R021af5ef93ab4dd3" /><Relationship Type="http://schemas.openxmlformats.org/officeDocument/2006/relationships/slide" Target="/ppt/slides/slide14.xml" Id="R5b80be64560a4572" /><Relationship Type="http://schemas.openxmlformats.org/officeDocument/2006/relationships/slide" Target="/ppt/slides/slide15.xml" Id="R5ca0225e73a545a2" /><Relationship Type="http://schemas.openxmlformats.org/officeDocument/2006/relationships/slide" Target="/ppt/slides/slide16.xml" Id="Racac2e7131a140c6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689b5d2466c6410c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eef6ad5065044108" /><Relationship Type="http://schemas.openxmlformats.org/officeDocument/2006/relationships/notesMaster" Target="/ppt/notesMasters/notesMaster1.xml" Id="R1946d9f1f47c4999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237d48fea5b140a0" /><Relationship Type="http://schemas.openxmlformats.org/officeDocument/2006/relationships/notesMaster" Target="/ppt/notesMasters/notesMaster1.xml" Id="Re77ec9f1b3f94056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dae35f7fd6954785" /><Relationship Type="http://schemas.openxmlformats.org/officeDocument/2006/relationships/notesMaster" Target="/ppt/notesMasters/notesMaster1.xml" Id="R6097362dee9749d5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3cccac777b764f12" /><Relationship Type="http://schemas.openxmlformats.org/officeDocument/2006/relationships/notesMaster" Target="/ppt/notesMasters/notesMaster1.xml" Id="R2f0cf320b60541e1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4924a1c076f3459b" /><Relationship Type="http://schemas.openxmlformats.org/officeDocument/2006/relationships/notesMaster" Target="/ppt/notesMasters/notesMaster1.xml" Id="R3f05b426ce8c4104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1012606b6115426e" /><Relationship Type="http://schemas.openxmlformats.org/officeDocument/2006/relationships/notesMaster" Target="/ppt/notesMasters/notesMaster1.xml" Id="R943f21fb72234ada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12b9bc028e704c71" /><Relationship Type="http://schemas.openxmlformats.org/officeDocument/2006/relationships/notesMaster" Target="/ppt/notesMasters/notesMaster1.xml" Id="R13bd9d13600a47c1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da9d685e6eb64b7d" /><Relationship Type="http://schemas.openxmlformats.org/officeDocument/2006/relationships/notesMaster" Target="/ppt/notesMasters/notesMaster1.xml" Id="Rd1492977839746ce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eba84e1a6e2244fc" /><Relationship Type="http://schemas.openxmlformats.org/officeDocument/2006/relationships/notesMaster" Target="/ppt/notesMasters/notesMaster1.xml" Id="Rb8022acbab8748d3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3b729ae5df67472b" /><Relationship Type="http://schemas.openxmlformats.org/officeDocument/2006/relationships/notesMaster" Target="/ppt/notesMasters/notesMaster1.xml" Id="Ra744e3e7a1f04e96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842e4fe75e414b5f" /><Relationship Type="http://schemas.openxmlformats.org/officeDocument/2006/relationships/notesMaster" Target="/ppt/notesMasters/notesMaster1.xml" Id="Rc746c7772bf54d7e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3f4e83c8874d4ca0" /><Relationship Type="http://schemas.openxmlformats.org/officeDocument/2006/relationships/notesMaster" Target="/ppt/notesMasters/notesMaster1.xml" Id="R2b0829c3470a49aa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7dcd3a646af040cc" /><Relationship Type="http://schemas.openxmlformats.org/officeDocument/2006/relationships/notesMaster" Target="/ppt/notesMasters/notesMaster1.xml" Id="R9fba60eb98a14030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6b591b0705b147c8" /><Relationship Type="http://schemas.openxmlformats.org/officeDocument/2006/relationships/notesMaster" Target="/ppt/notesMasters/notesMaster1.xml" Id="Rb6394331d7ce4b3d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7b8a3280007845e6" /><Relationship Type="http://schemas.openxmlformats.org/officeDocument/2006/relationships/notesMaster" Target="/ppt/notesMasters/notesMaster1.xml" Id="R1c0913e8f78b46c1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9f10b1e538c64f7f" /><Relationship Type="http://schemas.openxmlformats.org/officeDocument/2006/relationships/notesMaster" Target="/ppt/notesMasters/notesMaster1.xml" Id="R301e9841f95049d3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60e4d9207a495f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b4143a52c3004ff1" /><Relationship Type="http://schemas.openxmlformats.org/officeDocument/2006/relationships/slideLayout" Target="/ppt/slideLayouts/slideLayout1.xml" Id="Rc24d883183aa405a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4d883183aa405a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9d01d79ee4221" /><Relationship Type="http://schemas.openxmlformats.org/officeDocument/2006/relationships/image" Target="/ppt/media/image.jpeg" Id="Re2d06280faea4151" /><Relationship Type="http://schemas.openxmlformats.org/officeDocument/2006/relationships/notesSlide" Target="/ppt/notesSlides/notesSlide1.xml" Id="R91651ce925bd4c62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53a65591c4478" /><Relationship Type="http://schemas.openxmlformats.org/officeDocument/2006/relationships/notesSlide" Target="/ppt/notesSlides/notesSlide10.xml" Id="R6f52e9c6c3434379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4bdb0dc4fb49ce" /><Relationship Type="http://schemas.openxmlformats.org/officeDocument/2006/relationships/notesSlide" Target="/ppt/notesSlides/notesSlide11.xml" Id="Radcff4cea90c4f97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3744d2e124155" /><Relationship Type="http://schemas.openxmlformats.org/officeDocument/2006/relationships/notesSlide" Target="/ppt/notesSlides/notesSlide12.xml" Id="Rdc54b0a63ae745cf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50856cdc74650" /><Relationship Type="http://schemas.openxmlformats.org/officeDocument/2006/relationships/notesSlide" Target="/ppt/notesSlides/notesSlide13.xml" Id="R223c0966593a4aa1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0a0cd855947af" /><Relationship Type="http://schemas.openxmlformats.org/officeDocument/2006/relationships/notesSlide" Target="/ppt/notesSlides/notesSlide14.xml" Id="R43e4e984fa704425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ff5edf281647af" /><Relationship Type="http://schemas.openxmlformats.org/officeDocument/2006/relationships/notesSlide" Target="/ppt/notesSlides/notesSlide15.xml" Id="Rcf1a256bfcf94a9a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c865d02344c9b" /><Relationship Type="http://schemas.openxmlformats.org/officeDocument/2006/relationships/image" Target="/ppt/media/image2.jpeg" Id="R99470a5415fc4439" /><Relationship Type="http://schemas.openxmlformats.org/officeDocument/2006/relationships/notesSlide" Target="/ppt/notesSlides/notesSlide16.xml" Id="R936eb6fb274849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fe38a5fe349ad" /><Relationship Type="http://schemas.openxmlformats.org/officeDocument/2006/relationships/notesSlide" Target="/ppt/notesSlides/notesSlide2.xml" Id="R61446c85346545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e4228f34f42c2" /><Relationship Type="http://schemas.openxmlformats.org/officeDocument/2006/relationships/notesSlide" Target="/ppt/notesSlides/notesSlide3.xml" Id="Rda04898715a14b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df63e60cc4240" /><Relationship Type="http://schemas.openxmlformats.org/officeDocument/2006/relationships/notesSlide" Target="/ppt/notesSlides/notesSlide4.xml" Id="Rc1bfe8d9b8bd4c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2036dc1184121" /><Relationship Type="http://schemas.openxmlformats.org/officeDocument/2006/relationships/notesSlide" Target="/ppt/notesSlides/notesSlide5.xml" Id="R302c29a048074b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1770444f242d0" /><Relationship Type="http://schemas.openxmlformats.org/officeDocument/2006/relationships/notesSlide" Target="/ppt/notesSlides/notesSlide6.xml" Id="R235006a59cb14d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c20c2b7ba4f99" /><Relationship Type="http://schemas.openxmlformats.org/officeDocument/2006/relationships/notesSlide" Target="/ppt/notesSlides/notesSlide7.xml" Id="R7fbad8f7b20c4807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432f085374d06" /><Relationship Type="http://schemas.openxmlformats.org/officeDocument/2006/relationships/notesSlide" Target="/ppt/notesSlides/notesSlide8.xml" Id="R5135d34af0ae47a2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ceec7dc5a48f3" /><Relationship Type="http://schemas.openxmlformats.org/officeDocument/2006/relationships/notesSlide" Target="/ppt/notesSlides/notesSlide9.xml" Id="R845cf2a48ab048b8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20212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63CC6C5-9A37-46DB-B6FD-CC9C1BAFF8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E6F"/>
          </a:solidFill>
          <a:ln xmlns:a="http://schemas.openxmlformats.org/drawingml/2006/main" w="7620">
            <a:solidFill>
              <a:srgbClr val="D92E6F"/>
            </a:solidFill>
            <a:prstDash val="solid"/>
          </a:ln>
        </p:spPr>
      </p:sp>
      <p:pic>
        <p:nvPicPr>
          <p:cNvPr id="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2d06280faea4151"/>
          <a:stretch xmlns:a="http://schemas.openxmlformats.org/drawingml/2006/main"/>
        </p:blipFill>
        <p:spPr>
          <a:xfrm xmlns:a="http://schemas.openxmlformats.org/drawingml/2006/main">
            <a:off x="666750" y="774700"/>
            <a:ext cx="3048000" cy="2032000"/>
          </a:xfrm>
          <a:prstGeom xmlns:a="http://schemas.openxmlformats.org/drawingml/2006/main" prst="rect">
            <a:avLst/>
          </a:prstGeom>
        </p:spPr>
      </p:pic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E2CA5B7-803B-421E-9D25-DAB4D0A793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238500"/>
            <a:ext cx="6667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4350" b="1">
                <a:solidFill>
                  <a:srgbClr val="FFFFFF"/>
                </a:solidFill>
              </a:defRPr>
            </a:pPr>
            <a:r>
              <a:rPr sz="4350" b="1">
                <a:solidFill>
                  <a:srgbClr val="FFFFFF"/>
                </a:solidFill>
              </a:rPr>
              <a:t>CHAMPAIGN</a:t>
            </a:r>
          </a:p>
          <a:p xmlns:a="http://schemas.openxmlformats.org/drawingml/2006/main">
            <a:pPr algn="l">
              <a:defRPr sz="4350" b="1">
                <a:solidFill>
                  <a:srgbClr val="FFFFFF"/>
                </a:solidFill>
              </a:defRPr>
            </a:pPr>
            <a:r>
              <a:rPr sz="4350" b="1">
                <a:solidFill>
                  <a:srgbClr val="FFFFFF"/>
                </a:solidFill>
              </a:rPr>
              <a:t>PINK FEST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523E691-C5E9-475A-88DB-0971E90CA3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667250"/>
            <a:ext cx="6667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0528A"/>
                </a:solidFill>
              </a:defRPr>
            </a:pPr>
            <a:r>
              <a:rPr sz="1350" b="1">
                <a:solidFill>
                  <a:srgbClr val="F0528A"/>
                </a:solidFill>
              </a:rPr>
              <a:t>CORPORATE, LOCAL BUSINESS &amp; COMMUNITY PARTNERSHIP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43AF481-E077-48F3-BA54-638114A390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1143000"/>
            <a:ext cx="32385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950" b="1">
                <a:solidFill>
                  <a:srgbClr val="FFFFFF"/>
                </a:solidFill>
              </a:defRPr>
            </a:pPr>
            <a:r>
              <a:rPr sz="1950" b="1">
                <a:solidFill>
                  <a:srgbClr val="FFFFFF"/>
                </a:solidFill>
              </a:rPr>
              <a:t>Corporate, Local Business &amp; Community Partnership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64656FF-8DBF-4013-8044-AADEBD24CF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4476750"/>
            <a:ext cx="3238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OCTOBER 17–18, 2026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CCBB402-A4C3-40C9-95A4-E99DED0BD6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4857750"/>
            <a:ext cx="3238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125" b="1">
                <a:solidFill>
                  <a:srgbClr val="D3CFD3"/>
                </a:solidFill>
              </a:defRPr>
            </a:pPr>
            <a:r>
              <a:rPr sz="1125" b="1">
                <a:solidFill>
                  <a:srgbClr val="D3CFD3"/>
                </a:solidFill>
              </a:rPr>
              <a:t>CHAMPAIGN–URBANA, ILLINOIS</a:t>
            </a:r>
          </a:p>
        </p:txBody>
      </p:sp>
    </p:spTree>
    <p:extLst>
      <p:ext uri="{BB962C8B-B14F-4D97-AF65-F5344CB8AC3E}">
        <p14:creationId xmlns:p14="http://schemas.microsoft.com/office/powerpoint/2010/main" val="200884361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1026AF3C-9CD5-4E59-9FCC-250F319328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E6F"/>
          </a:solidFill>
          <a:ln xmlns:a="http://schemas.openxmlformats.org/drawingml/2006/main" w="7620">
            <a:solidFill>
              <a:srgbClr val="D92E6F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66DB90F-17A1-4A62-99A6-3398AEC30B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3619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D92E6F"/>
                </a:solidFill>
              </a:defRPr>
            </a:pPr>
            <a:r>
              <a:rPr sz="975" b="1">
                <a:solidFill>
                  <a:srgbClr val="D92E6F"/>
                </a:solidFill>
              </a:rPr>
              <a:t>CHAMPAIGN PINK FEST 2026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64A1F0B-58B7-4072-A9BF-BA527228E2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266700"/>
            <a:ext cx="3105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6F6971"/>
                </a:solidFill>
              </a:defRPr>
            </a:pPr>
            <a:r>
              <a:rPr sz="975" b="1">
                <a:solidFill>
                  <a:srgbClr val="6F6971"/>
                </a:solidFill>
              </a:rPr>
              <a:t>COMMUNITY PARTNERSHIP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4BC6050-FC63-411D-BC4B-DEA10164F7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109728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6F6971"/>
                </a:solidFill>
              </a:defRPr>
            </a:pPr>
            <a:r>
              <a:rPr sz="750" b="1">
                <a:solidFill>
                  <a:srgbClr val="6F6971"/>
                </a:solidFill>
              </a:rPr>
              <a:t>OCTOBER 17–18  •  10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7D34CFD-6542-453B-8472-27890BB1FD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8858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20212A"/>
                </a:solidFill>
              </a:defRPr>
            </a:pPr>
            <a:r>
              <a:rPr sz="2700" b="1">
                <a:solidFill>
                  <a:srgbClr val="20212A"/>
                </a:solidFill>
              </a:rPr>
              <a:t>FAMILY ZONE PARTNER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262918C-3788-4496-B881-E30A1B8C56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9300" y="628650"/>
            <a:ext cx="1943100" cy="647700"/>
          </a:xfrm>
          <a:prstGeom xmlns:a="http://schemas.openxmlformats.org/drawingml/2006/main" prst="roundRect">
            <a:avLst>
              <a:gd name="adj" fmla="val 11765"/>
            </a:avLst>
          </a:prstGeom>
          <a:solidFill xmlns:a="http://schemas.openxmlformats.org/drawingml/2006/main">
            <a:srgbClr val="D92E6F"/>
          </a:solidFill>
          <a:ln xmlns:a="http://schemas.openxmlformats.org/drawingml/2006/main" w="7620">
            <a:solidFill>
              <a:srgbClr val="D92E6F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32979D9-77CF-492E-9424-3A6E16CCF6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733425"/>
            <a:ext cx="1714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$15,000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EE5E519-FAD3-4750-A228-A3045DF2EB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38250"/>
            <a:ext cx="10096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F6971"/>
                </a:solidFill>
              </a:defRPr>
            </a:pPr>
            <a:r>
              <a:rPr sz="1425" b="0">
                <a:solidFill>
                  <a:srgbClr val="6F6971"/>
                </a:solidFill>
              </a:rPr>
              <a:t>Help create a memorable experience for families.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E9FA2BD-F75C-4405-BC8C-51ED357283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621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DDE2"/>
          </a:solidFill>
          <a:ln xmlns:a="http://schemas.openxmlformats.org/drawingml/2006/main" w="7620">
            <a:solidFill>
              <a:srgbClr val="E8DDE2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0905EEA-053A-4F99-8262-A42900327C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66950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D92E6F"/>
                </a:solidFill>
              </a:defRPr>
            </a:pPr>
            <a:r>
              <a:rPr sz="1200" b="1">
                <a:solidFill>
                  <a:srgbClr val="D92E6F"/>
                </a:solidFill>
              </a:rPr>
              <a:t>PRESENCE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8BB9753-BD83-4DEB-9A6A-E4B768F0D3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003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4945140-8682-4297-8329-BC2F44CA4E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8003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Official Family Zone Sponsor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F9AD060-C57A-484D-8430-4CC57DCF4A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956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6230C0A-E9DC-456D-BA14-A86C7F076C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2956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Branded family area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FFDCAF0-2F87-4334-9398-03861C38A8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7909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5756DAB-C7F1-412C-8A3E-4CDF543EB1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7909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Interactive activation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4847A35-B9D2-4BA8-A895-D29CFF274B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DA1F3D3-E3CA-47B7-BA8A-7AD08DAFB2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2862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Prominent signage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731BA11-2C04-4967-8E54-95BC396E56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2266950"/>
            <a:ext cx="9525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DDE2"/>
          </a:solidFill>
          <a:ln xmlns:a="http://schemas.openxmlformats.org/drawingml/2006/main" w="7620">
            <a:solidFill>
              <a:srgbClr val="E8DDE2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C0D5AC9-A19A-40A3-8F38-39A9F987D3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266950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D92E6F"/>
                </a:solidFill>
              </a:defRPr>
            </a:pPr>
            <a:r>
              <a:rPr sz="1200" b="1">
                <a:solidFill>
                  <a:srgbClr val="D92E6F"/>
                </a:solidFill>
              </a:rPr>
              <a:t>ENGAGEMENT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1F9A4A2-2A8D-45D4-8B34-1958B4F199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8003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932A7EC-70FA-4D70-84E7-5468FD3570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28003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Website + social recognition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B8B6DD9-D17B-4CA0-B1DA-0B755AC24B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2956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2A709BE-0AC1-4B50-8EB2-AFA0ED3170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32956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Stage recognition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462CAEE-AC61-4039-A73A-0B2C7309E7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7909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3D23ADE7-F949-4662-9827-79F5470691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37909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Giveaway opportunity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4CF65E70-2459-4840-A0EA-16FCBD7825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42862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0E85E49-2BA4-4922-802A-B4C515DCC5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42862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Family programming participation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BB709240-7F9C-4068-A820-FC1E752953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2266950"/>
            <a:ext cx="9525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DDE2"/>
          </a:solidFill>
          <a:ln xmlns:a="http://schemas.openxmlformats.org/drawingml/2006/main" w="7620">
            <a:solidFill>
              <a:srgbClr val="E8DDE2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9AE32F81-6453-47D8-810B-E0EDAD94CA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266950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D92E6F"/>
                </a:solidFill>
              </a:defRPr>
            </a:pPr>
            <a:r>
              <a:rPr sz="1200" b="1">
                <a:solidFill>
                  <a:srgbClr val="D92E6F"/>
                </a:solidFill>
              </a:rPr>
              <a:t>HOSPITALITY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87B76E2F-5FF1-44C7-AA5C-F35A6F1C36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8003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6E28656D-D650-470B-8B8F-B642655617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8003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8 GA + 4 VIP tickets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B21FC006-AB55-4AEA-BA4A-21338C2AC4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32956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EADB1429-DC08-41F9-AFF8-B9B3D3FC42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32956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Sponsor hospitality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262EE17B-9A40-475A-B513-7E6F47493E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37909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E1AA6084-0EF8-4BF9-BD8B-B8488EB4B2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37909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Employee/community allocation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553AAF6C-138B-4652-BF1F-6AF8B79E8A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42862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DF8D1019-BF77-4DB4-88F6-7154D8CE1F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42862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Renewal priority</a:t>
            </a:r>
          </a:p>
        </p:txBody>
      </p:sp>
    </p:spTree>
    <p:extLst>
      <p:ext uri="{BB962C8B-B14F-4D97-AF65-F5344CB8AC3E}">
        <p14:creationId xmlns:p14="http://schemas.microsoft.com/office/powerpoint/2010/main" val="455913368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BB132093-5AF4-4B77-9E78-F14DA36A73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E6F"/>
          </a:solidFill>
          <a:ln xmlns:a="http://schemas.openxmlformats.org/drawingml/2006/main" w="7620">
            <a:solidFill>
              <a:srgbClr val="D92E6F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AEAF2C8-D2F6-42BA-A2F2-66FCF74880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3619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D92E6F"/>
                </a:solidFill>
              </a:defRPr>
            </a:pPr>
            <a:r>
              <a:rPr sz="975" b="1">
                <a:solidFill>
                  <a:srgbClr val="D92E6F"/>
                </a:solidFill>
              </a:rPr>
              <a:t>CHAMPAIGN PINK FEST 2026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EED50A9-2562-41A3-A044-8C7BAC616E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266700"/>
            <a:ext cx="3105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6F6971"/>
                </a:solidFill>
              </a:defRPr>
            </a:pPr>
            <a:r>
              <a:rPr sz="975" b="1">
                <a:solidFill>
                  <a:srgbClr val="6F6971"/>
                </a:solidFill>
              </a:rPr>
              <a:t>COMMUNITY PARTNERSHIP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32124FC-4682-4CE6-9E2D-233498A7E9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109728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6F6971"/>
                </a:solidFill>
              </a:defRPr>
            </a:pPr>
            <a:r>
              <a:rPr sz="750" b="1">
                <a:solidFill>
                  <a:srgbClr val="6F6971"/>
                </a:solidFill>
              </a:rPr>
              <a:t>OCTOBER 17–18  •  11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C4ACC55-4827-4E78-9401-BD9F42F235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8858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20212A"/>
                </a:solidFill>
              </a:defRPr>
            </a:pPr>
            <a:r>
              <a:rPr sz="2700" b="1">
                <a:solidFill>
                  <a:srgbClr val="20212A"/>
                </a:solidFill>
              </a:rPr>
              <a:t>COMMUNITY ACTIVATION PARTNER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D49C821-5E39-4483-BB33-DF8589F7BA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9300" y="628650"/>
            <a:ext cx="1943100" cy="647700"/>
          </a:xfrm>
          <a:prstGeom xmlns:a="http://schemas.openxmlformats.org/drawingml/2006/main" prst="roundRect">
            <a:avLst>
              <a:gd name="adj" fmla="val 11765"/>
            </a:avLst>
          </a:prstGeom>
          <a:solidFill xmlns:a="http://schemas.openxmlformats.org/drawingml/2006/main">
            <a:srgbClr val="D92E6F"/>
          </a:solidFill>
          <a:ln xmlns:a="http://schemas.openxmlformats.org/drawingml/2006/main" w="7620">
            <a:solidFill>
              <a:srgbClr val="D92E6F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4BD37D0-727B-4135-B7B3-DA6F2E6A2B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733425"/>
            <a:ext cx="1714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$10,000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9CD4A61-578D-47CE-894D-0482495D4D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38250"/>
            <a:ext cx="10096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F6971"/>
                </a:solidFill>
              </a:defRPr>
            </a:pPr>
            <a:r>
              <a:rPr sz="1425" b="0">
                <a:solidFill>
                  <a:srgbClr val="6F6971"/>
                </a:solidFill>
              </a:rPr>
              <a:t>A premium local-business platform for direct attendee engagement.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F92D42E-13F9-41E5-87DC-0E172567A6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621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DDE2"/>
          </a:solidFill>
          <a:ln xmlns:a="http://schemas.openxmlformats.org/drawingml/2006/main" w="7620">
            <a:solidFill>
              <a:srgbClr val="E8DDE2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76553A5-579C-4E61-9DC4-5EE1BC2C01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66950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D92E6F"/>
                </a:solidFill>
              </a:defRPr>
            </a:pPr>
            <a:r>
              <a:rPr sz="1200" b="1">
                <a:solidFill>
                  <a:srgbClr val="D92E6F"/>
                </a:solidFill>
              </a:rPr>
              <a:t>ACTIVATION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08239C5-C639-460D-A4E0-37EA4CE6DF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003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D37636C-B100-4AA7-8EE4-870FE132B1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8003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10×20 premium footprint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24220A7-7EDC-481E-9FDD-3C89CB64FC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956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B92AD7E-C23F-4654-858C-D67DCB9A71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2956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Preferred placement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DAA4DBD-FEEC-40A7-B3A9-8B49BDBF17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7909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063E871-E8A4-4626-BC34-169DF97470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7909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Branded signage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FB2AD65-FCDB-4CB4-A015-19C50096A8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805C20C-6FC7-47C7-A968-1C74E489EC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2862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Interactive experience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1EF11C8-159A-400E-93E1-E4253EE924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2266950"/>
            <a:ext cx="9525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DDE2"/>
          </a:solidFill>
          <a:ln xmlns:a="http://schemas.openxmlformats.org/drawingml/2006/main" w="7620">
            <a:solidFill>
              <a:srgbClr val="E8DDE2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76533BF-610A-4ECE-81C0-D2671C3B3B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266950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D92E6F"/>
                </a:solidFill>
              </a:defRPr>
            </a:pPr>
            <a:r>
              <a:rPr sz="1200" b="1">
                <a:solidFill>
                  <a:srgbClr val="D92E6F"/>
                </a:solidFill>
              </a:rPr>
              <a:t>VISIBILITY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B34F72B-F990-4F3B-AB29-FC31779198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8003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65AC2A9-CF1E-437E-9839-BCCEE17F3B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28003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Website recognition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E902C60-FB7C-4FB4-85F2-DB368E05C8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2956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3A30324-2EEB-4DAC-B8EA-73590D2557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32956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Social recognition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6982D34-4064-478C-97F7-FAC821AD70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7909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CCFE28C-FA34-402C-A1E3-6EE522201C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37909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Stage mention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820AF94E-0F91-4DDE-B2EF-575E111A5A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42862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C1EFD2E8-2C75-486A-A0AE-C79E162F54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42862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Sponsor spotlight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A8908D4F-A5BC-4B0E-AC3C-7DAB0DC9F9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2266950"/>
            <a:ext cx="9525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DDE2"/>
          </a:solidFill>
          <a:ln xmlns:a="http://schemas.openxmlformats.org/drawingml/2006/main" w="7620">
            <a:solidFill>
              <a:srgbClr val="E8DDE2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61D4546A-54EB-452B-900F-964C810D19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266950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D92E6F"/>
                </a:solidFill>
              </a:defRPr>
            </a:pPr>
            <a:r>
              <a:rPr sz="1200" b="1">
                <a:solidFill>
                  <a:srgbClr val="D92E6F"/>
                </a:solidFill>
              </a:rPr>
              <a:t>HOSPITALITY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85199215-F0A4-40E0-8C4E-5A8EDC5780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8003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36F48D10-825D-457C-A033-C0ADBB1E75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8003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8 GA + 4 VIP tickets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BEA87B79-D14C-41E6-B260-2EC01B5CC6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32956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4C12BE29-E18E-4926-BDD3-54D6A822C9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32956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Hospitality / reception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3DC0697A-ED8F-46FF-BDE6-36C2F7C3BF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37909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86786F9B-FBF3-4C7A-99E4-D99627F6F3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37909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Employee/community allocation</a:t>
            </a:r>
          </a:p>
        </p:txBody>
      </p:sp>
    </p:spTree>
    <p:extLst>
      <p:ext uri="{BB962C8B-B14F-4D97-AF65-F5344CB8AC3E}">
        <p14:creationId xmlns:p14="http://schemas.microsoft.com/office/powerpoint/2010/main" val="705254517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AE2D9172-A1BB-4B0A-926F-D38C2D8FD5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E6F"/>
          </a:solidFill>
          <a:ln xmlns:a="http://schemas.openxmlformats.org/drawingml/2006/main" w="7620">
            <a:solidFill>
              <a:srgbClr val="D92E6F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CCB7521-E273-4123-8739-1E5AC4C874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3619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D92E6F"/>
                </a:solidFill>
              </a:defRPr>
            </a:pPr>
            <a:r>
              <a:rPr sz="975" b="1">
                <a:solidFill>
                  <a:srgbClr val="D92E6F"/>
                </a:solidFill>
              </a:rPr>
              <a:t>CHAMPAIGN PINK FEST 2026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DF6CB1E-DB4C-4D6A-AB9F-D4C6024F4C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266700"/>
            <a:ext cx="3105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6F6971"/>
                </a:solidFill>
              </a:defRPr>
            </a:pPr>
            <a:r>
              <a:rPr sz="975" b="1">
                <a:solidFill>
                  <a:srgbClr val="6F6971"/>
                </a:solidFill>
              </a:rPr>
              <a:t>COMMUNITY PARTNERSHIP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91018D6-DDBB-4D93-B1ED-78FEED5E07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109728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6F6971"/>
                </a:solidFill>
              </a:defRPr>
            </a:pPr>
            <a:r>
              <a:rPr sz="750" b="1">
                <a:solidFill>
                  <a:srgbClr val="6F6971"/>
                </a:solidFill>
              </a:rPr>
              <a:t>OCTOBER 17–18  •  12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C95A81D-D08E-44A4-8FB9-40BCCE66C2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8858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20212A"/>
                </a:solidFill>
              </a:defRPr>
            </a:pPr>
            <a:r>
              <a:rPr sz="2700" b="1">
                <a:solidFill>
                  <a:srgbClr val="20212A"/>
                </a:solidFill>
              </a:rPr>
              <a:t>COMMUNITY CHAMPION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3E303CF-1B4C-404E-979E-094F2897C4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9300" y="628650"/>
            <a:ext cx="1943100" cy="647700"/>
          </a:xfrm>
          <a:prstGeom xmlns:a="http://schemas.openxmlformats.org/drawingml/2006/main" prst="roundRect">
            <a:avLst>
              <a:gd name="adj" fmla="val 11765"/>
            </a:avLst>
          </a:prstGeom>
          <a:solidFill xmlns:a="http://schemas.openxmlformats.org/drawingml/2006/main">
            <a:srgbClr val="D92E6F"/>
          </a:solidFill>
          <a:ln xmlns:a="http://schemas.openxmlformats.org/drawingml/2006/main" w="7620">
            <a:solidFill>
              <a:srgbClr val="D92E6F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0E7B9B7-86E6-4885-BE4E-F589A79332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733425"/>
            <a:ext cx="1714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$5,000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0FE0930-B6CE-4431-87F8-3BCEB88861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38250"/>
            <a:ext cx="10096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F6971"/>
                </a:solidFill>
              </a:defRPr>
            </a:pPr>
            <a:r>
              <a:rPr sz="1425" b="0">
                <a:solidFill>
                  <a:srgbClr val="6F6971"/>
                </a:solidFill>
              </a:rPr>
              <a:t>Make a meaningful local impact while putting your organization in the festival.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BB4F907-5A3F-4FA9-9AEF-E39FFBAFED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621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DDE2"/>
          </a:solidFill>
          <a:ln xmlns:a="http://schemas.openxmlformats.org/drawingml/2006/main" w="7620">
            <a:solidFill>
              <a:srgbClr val="E8DDE2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B8D5BE9-7C50-4463-B7BB-7B0D255181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66950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D92E6F"/>
                </a:solidFill>
              </a:defRPr>
            </a:pPr>
            <a:r>
              <a:rPr sz="1200" b="1">
                <a:solidFill>
                  <a:srgbClr val="D92E6F"/>
                </a:solidFill>
              </a:rPr>
              <a:t>ACTIVATION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367CF16-C120-45ED-A153-2271274FA7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003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FEB50C9-7B8B-46FC-A5E2-8045A1A93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8003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10×10 activation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F63E807-A40D-4ECB-839C-A7788FFBBE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956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B2D358D-797D-406E-B90B-448DCE73AF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2956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Sponsor signage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99C9E09-F081-4FE1-8239-4639D2B675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7909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AC4B807-5662-43EE-A63D-4662743E28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7909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Community engagement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74D7F46-B7C7-41D6-BCAC-28C5873502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D65E9C5-2EE3-42BF-A3DA-1ADA5B2B06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2862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Giveaway opportunity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B9E5DC0-6FC3-44A0-B29C-C5218AEB24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2266950"/>
            <a:ext cx="9525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DDE2"/>
          </a:solidFill>
          <a:ln xmlns:a="http://schemas.openxmlformats.org/drawingml/2006/main" w="7620">
            <a:solidFill>
              <a:srgbClr val="E8DDE2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8C7EFF0-A99F-4E8D-804C-9A5D408614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266950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D92E6F"/>
                </a:solidFill>
              </a:defRPr>
            </a:pPr>
            <a:r>
              <a:rPr sz="1200" b="1">
                <a:solidFill>
                  <a:srgbClr val="D92E6F"/>
                </a:solidFill>
              </a:rPr>
              <a:t>VISIBILITY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DD8B116-D05E-40C3-967B-7E1D1C7C6A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8003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2F9B8D1-F677-4154-A455-9E54DD7B67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28003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Website + social recognition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E5EE012-5DBA-4406-803B-E033F2AEF9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2956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602E099-ADE1-44B3-9243-87E0DEB1D0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32956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Stage recognition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BCE954B-1A52-494B-958D-BB353F8B8A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7909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C8E5067-33F7-4935-983C-36058E4E6F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37909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Sponsor spotlight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D2E5D18-7EBA-48FD-9E86-46843584C5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2266950"/>
            <a:ext cx="9525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DDE2"/>
          </a:solidFill>
          <a:ln xmlns:a="http://schemas.openxmlformats.org/drawingml/2006/main" w="7620">
            <a:solidFill>
              <a:srgbClr val="E8DDE2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6A4E19E6-7E0C-467A-B135-A7A03584BB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266950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D92E6F"/>
                </a:solidFill>
              </a:defRPr>
            </a:pPr>
            <a:r>
              <a:rPr sz="1200" b="1">
                <a:solidFill>
                  <a:srgbClr val="D92E6F"/>
                </a:solidFill>
              </a:rPr>
              <a:t>HOSPITALITY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913DCB0F-E708-401C-A81A-F1102F5FAF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8003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EB061E3C-3D86-4870-900D-1E40A9BF80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8003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6 GA + 2 VIP tickets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3D9B132E-2766-43DB-8E01-E28FEBB8F0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32956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B5412A84-60F5-496A-A000-14113CC803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32956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Sponsor reception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9E7C8247-37D0-43F8-9DC4-373036DFA3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37909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45CEE3A1-5889-44C9-8D76-7FA98D839A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37909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Employee/community allocation</a:t>
            </a:r>
          </a:p>
        </p:txBody>
      </p:sp>
    </p:spTree>
    <p:extLst>
      <p:ext uri="{BB962C8B-B14F-4D97-AF65-F5344CB8AC3E}">
        <p14:creationId xmlns:p14="http://schemas.microsoft.com/office/powerpoint/2010/main" val="1258003447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4336EF05-2A2A-4369-93F9-C4FB9C63D6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E6F"/>
          </a:solidFill>
          <a:ln xmlns:a="http://schemas.openxmlformats.org/drawingml/2006/main" w="7620">
            <a:solidFill>
              <a:srgbClr val="D92E6F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276D33B-497E-402E-B8C4-C01031B3D5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3619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D92E6F"/>
                </a:solidFill>
              </a:defRPr>
            </a:pPr>
            <a:r>
              <a:rPr sz="975" b="1">
                <a:solidFill>
                  <a:srgbClr val="D92E6F"/>
                </a:solidFill>
              </a:rPr>
              <a:t>CHAMPAIGN PINK FEST 2026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7CC6BBB-E892-45E8-A7D3-3288D4B509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266700"/>
            <a:ext cx="3105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6F6971"/>
                </a:solidFill>
              </a:defRPr>
            </a:pPr>
            <a:r>
              <a:rPr sz="975" b="1">
                <a:solidFill>
                  <a:srgbClr val="6F6971"/>
                </a:solidFill>
              </a:rPr>
              <a:t>COMMUNITY PARTNERSHIP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AB54167-2D26-451E-8E8C-43315B6713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109728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6F6971"/>
                </a:solidFill>
              </a:defRPr>
            </a:pPr>
            <a:r>
              <a:rPr sz="750" b="1">
                <a:solidFill>
                  <a:srgbClr val="6F6971"/>
                </a:solidFill>
              </a:rPr>
              <a:t>OCTOBER 17–18  •  13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96D240C-0F2D-4441-8147-92040F4216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8858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20212A"/>
                </a:solidFill>
              </a:defRPr>
            </a:pPr>
            <a:r>
              <a:rPr sz="2700" b="1">
                <a:solidFill>
                  <a:srgbClr val="20212A"/>
                </a:solidFill>
              </a:rPr>
              <a:t>HOPE PARTNER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3E9314F-C144-4056-8348-F05CD7657C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9300" y="628650"/>
            <a:ext cx="1943100" cy="647700"/>
          </a:xfrm>
          <a:prstGeom xmlns:a="http://schemas.openxmlformats.org/drawingml/2006/main" prst="roundRect">
            <a:avLst>
              <a:gd name="adj" fmla="val 11765"/>
            </a:avLst>
          </a:prstGeom>
          <a:solidFill xmlns:a="http://schemas.openxmlformats.org/drawingml/2006/main">
            <a:srgbClr val="D92E6F"/>
          </a:solidFill>
          <a:ln xmlns:a="http://schemas.openxmlformats.org/drawingml/2006/main" w="7620">
            <a:solidFill>
              <a:srgbClr val="D92E6F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F8A6960-877C-4F60-9EC7-3F1770BA51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733425"/>
            <a:ext cx="1714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$2,500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ED3A11D-9C4F-4FF2-8A29-EADD64AFD7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38250"/>
            <a:ext cx="10096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F6971"/>
                </a:solidFill>
              </a:defRPr>
            </a:pPr>
            <a:r>
              <a:rPr sz="1425" b="0">
                <a:solidFill>
                  <a:srgbClr val="6F6971"/>
                </a:solidFill>
              </a:rPr>
              <a:t>A meaningful entry point for local business and community support.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94A8E47-DD97-4187-A0D0-47E9B93BF1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621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DDE2"/>
          </a:solidFill>
          <a:ln xmlns:a="http://schemas.openxmlformats.org/drawingml/2006/main" w="7620">
            <a:solidFill>
              <a:srgbClr val="E8DDE2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E81743F-EFC0-41A3-B298-C5D80000F4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66950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D92E6F"/>
                </a:solidFill>
              </a:defRPr>
            </a:pPr>
            <a:r>
              <a:rPr sz="1200" b="1">
                <a:solidFill>
                  <a:srgbClr val="D92E6F"/>
                </a:solidFill>
              </a:rPr>
              <a:t>RECOGNITION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82BFF35-A051-40D8-AC62-F159FF0418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003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0FE0D71-A4ED-4A24-B59A-E56F1146A8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8003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4 GA tickets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3BFF952-ABC3-4230-AF8A-7482AC6F74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956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3F8567E-CFE0-4861-AC00-56627174A1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2956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Website logo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E753DF9-CEB6-4DF1-808D-81645CF535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7909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C2DE917-DACB-4762-A753-ABDEE02885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7909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Sponsor signage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447CC02-E483-4DF8-9B9F-917C412866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7C2BAD9-F291-42FC-928A-F023C504DD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2862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Social recognition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C0D4397-8FEF-43FD-964E-0C63558EE3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2266950"/>
            <a:ext cx="9525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DDE2"/>
          </a:solidFill>
          <a:ln xmlns:a="http://schemas.openxmlformats.org/drawingml/2006/main" w="7620">
            <a:solidFill>
              <a:srgbClr val="E8DDE2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413836C-4572-42E4-B062-44B28D4E38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266950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D92E6F"/>
                </a:solidFill>
              </a:defRPr>
            </a:pPr>
            <a:r>
              <a:rPr sz="1200" b="1">
                <a:solidFill>
                  <a:srgbClr val="D92E6F"/>
                </a:solidFill>
              </a:rPr>
              <a:t>ENGAGEMENT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39EA16D-547C-4C75-8008-29C046450C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8003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5265661-C625-4D05-A3D4-19DD786481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28003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Business spotlight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4C01B00-8065-4B27-9E8D-AB293A0CCE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2956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266D2C8-02C5-433B-B331-44EB4FC054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32956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Community activation opportunity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AA43B58-BE0F-4C81-8AC2-720F1839D1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7909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B4A63F0-6893-42A5-A093-D9864C7143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37909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Promotional materials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C9DAC8AA-2B01-4201-BDCA-1E162CED66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42862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84907D3-0431-49FE-86BE-88F564E6EF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42862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Reception invitation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CD98FBCE-9862-4C12-A242-BAF1F9CE11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2266950"/>
            <a:ext cx="9525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DDE2"/>
          </a:solidFill>
          <a:ln xmlns:a="http://schemas.openxmlformats.org/drawingml/2006/main" w="7620">
            <a:solidFill>
              <a:srgbClr val="E8DDE2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C8CD2D84-A3BD-48A7-872B-D82C257CB5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266950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D92E6F"/>
                </a:solidFill>
              </a:defRPr>
            </a:pPr>
            <a:r>
              <a:rPr sz="1200" b="1">
                <a:solidFill>
                  <a:srgbClr val="D92E6F"/>
                </a:solidFill>
              </a:rPr>
              <a:t>CONNECTION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5B5F58A2-4A73-4E32-B014-81A7FC0EDC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8003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20814200-68DB-4E49-B77B-0579030D92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8003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Community Sponsor recognition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77CB7480-E035-4AFA-A70A-3D4DDC471F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32956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1383D1E2-683E-4C37-BEA1-C6827777AA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32956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Future sponsorship consideration</a:t>
            </a:r>
          </a:p>
        </p:txBody>
      </p:sp>
    </p:spTree>
    <p:extLst>
      <p:ext uri="{BB962C8B-B14F-4D97-AF65-F5344CB8AC3E}">
        <p14:creationId xmlns:p14="http://schemas.microsoft.com/office/powerpoint/2010/main" val="1666179078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A3837B9E-9778-446F-974F-8B87FCDDC8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E6F"/>
          </a:solidFill>
          <a:ln xmlns:a="http://schemas.openxmlformats.org/drawingml/2006/main" w="7620">
            <a:solidFill>
              <a:srgbClr val="D92E6F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4ABE97D-2AC2-489B-8809-D2288B6366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3619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D92E6F"/>
                </a:solidFill>
              </a:defRPr>
            </a:pPr>
            <a:r>
              <a:rPr sz="975" b="1">
                <a:solidFill>
                  <a:srgbClr val="D92E6F"/>
                </a:solidFill>
              </a:rPr>
              <a:t>CHAMPAIGN PINK FEST 2026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945D7C9-3239-48A2-AC19-395052FD96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266700"/>
            <a:ext cx="3105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6F6971"/>
                </a:solidFill>
              </a:defRPr>
            </a:pPr>
            <a:r>
              <a:rPr sz="975" b="1">
                <a:solidFill>
                  <a:srgbClr val="6F6971"/>
                </a:solidFill>
              </a:rPr>
              <a:t>COMMUNITY PARTNERSHIP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CD2A058-A683-488E-A964-474D5EAB24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109728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6F6971"/>
                </a:solidFill>
              </a:defRPr>
            </a:pPr>
            <a:r>
              <a:rPr sz="750" b="1">
                <a:solidFill>
                  <a:srgbClr val="6F6971"/>
                </a:solidFill>
              </a:rPr>
              <a:t>OCTOBER 17–18  •  14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C1E46F4-02C4-4938-9FE1-D8E0443B45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8858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20212A"/>
                </a:solidFill>
              </a:defRPr>
            </a:pPr>
            <a:r>
              <a:rPr sz="2700" b="1">
                <a:solidFill>
                  <a:srgbClr val="20212A"/>
                </a:solidFill>
              </a:rPr>
              <a:t>PINK SUPPORTER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E0B12C8-CAF3-40CB-B9E1-B7A817B8FC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9300" y="628650"/>
            <a:ext cx="1943100" cy="647700"/>
          </a:xfrm>
          <a:prstGeom xmlns:a="http://schemas.openxmlformats.org/drawingml/2006/main" prst="roundRect">
            <a:avLst>
              <a:gd name="adj" fmla="val 11765"/>
            </a:avLst>
          </a:prstGeom>
          <a:solidFill xmlns:a="http://schemas.openxmlformats.org/drawingml/2006/main">
            <a:srgbClr val="D92E6F"/>
          </a:solidFill>
          <a:ln xmlns:a="http://schemas.openxmlformats.org/drawingml/2006/main" w="7620">
            <a:solidFill>
              <a:srgbClr val="D92E6F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AD5F749-4F82-4D0F-A836-B59A861037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733425"/>
            <a:ext cx="1714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$1,000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A745210-E317-44AD-ACB1-51E4F9FD8A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38250"/>
            <a:ext cx="10096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F6971"/>
                </a:solidFill>
              </a:defRPr>
            </a:pPr>
            <a:r>
              <a:rPr sz="1425" b="0">
                <a:solidFill>
                  <a:srgbClr val="6F6971"/>
                </a:solidFill>
              </a:rPr>
              <a:t>Help power the mission at an accessible sponsorship level.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F87F02E-806F-4A2E-B9F8-17FC55673A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621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DDE2"/>
          </a:solidFill>
          <a:ln xmlns:a="http://schemas.openxmlformats.org/drawingml/2006/main" w="7620">
            <a:solidFill>
              <a:srgbClr val="E8DDE2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BB7EB92-00C7-44D1-9C44-2371AD06B0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66950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D92E6F"/>
                </a:solidFill>
              </a:defRPr>
            </a:pPr>
            <a:r>
              <a:rPr sz="1200" b="1">
                <a:solidFill>
                  <a:srgbClr val="D92E6F"/>
                </a:solidFill>
              </a:rPr>
              <a:t>RECOGNITION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281D080-928C-4808-A8B6-DA74EB8EE2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003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30735DE-FF9E-439F-8862-D343E91CA4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8003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2 GA tickets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C3F3638-EAB5-4D5C-A7C0-3678EDA8C8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956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E944067-D18E-4875-8405-D727419E26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2956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Website recognition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BB7DB80-E152-4B6B-981F-2009CFB978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7909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A2C63D2-75C1-4479-9BB3-E079E7FC45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7909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Community Supporter Wall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448A5DD-A3A2-40BE-8536-5BB984A482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18FBE03-DF3A-4BF0-83D4-CC87A22A19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2862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Social thank-you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A4069CE-CA9E-47F6-9209-910CE7DB4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2266950"/>
            <a:ext cx="9525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DDE2"/>
          </a:solidFill>
          <a:ln xmlns:a="http://schemas.openxmlformats.org/drawingml/2006/main" w="7620">
            <a:solidFill>
              <a:srgbClr val="E8DDE2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D3111FC-69BD-43BF-83F2-A49C2BF779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266950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D92E6F"/>
                </a:solidFill>
              </a:defRPr>
            </a:pPr>
            <a:r>
              <a:rPr sz="1200" b="1">
                <a:solidFill>
                  <a:srgbClr val="D92E6F"/>
                </a:solidFill>
              </a:rPr>
              <a:t>SUPPORT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A4D75F3-D3DF-44C4-B713-74114D513F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8003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53FF2D4-AA43-44F5-B073-13B38084E5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28003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Sponsor certificate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73C7847-ED92-47F9-8493-99090C2C63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2956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BF098E8-320E-42AF-802B-50AB81C34B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32956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Promotional-material opportunity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63B5A90-273F-4FEE-96E7-A962000BA7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7909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482A5C5-634D-4102-801F-24B02BBC28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37909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Community recognition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E4B4ECC6-A616-44AA-893F-A4A2AF2F62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2266950"/>
            <a:ext cx="9525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DDE2"/>
          </a:solidFill>
          <a:ln xmlns:a="http://schemas.openxmlformats.org/drawingml/2006/main" w="7620">
            <a:solidFill>
              <a:srgbClr val="E8DDE2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8CA58D8D-EC1C-47BF-82CB-C95B2A5F96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266950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D92E6F"/>
                </a:solidFill>
              </a:defRPr>
            </a:pPr>
            <a:r>
              <a:rPr sz="1200" b="1">
                <a:solidFill>
                  <a:srgbClr val="D92E6F"/>
                </a:solidFill>
              </a:rPr>
              <a:t>CONNECTION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F89EBBD7-9872-43EB-AA75-E386888BEF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8003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F58CFDFF-814B-4403-A45F-71AE189A51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8003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Sponsor/community networking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2088C4ED-A9D7-417A-995D-B03371345F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32956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79EBA4CC-F942-4F0C-8719-D46261CB23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32956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Future partnership consideration</a:t>
            </a:r>
          </a:p>
        </p:txBody>
      </p:sp>
    </p:spTree>
    <p:extLst>
      <p:ext uri="{BB962C8B-B14F-4D97-AF65-F5344CB8AC3E}">
        <p14:creationId xmlns:p14="http://schemas.microsoft.com/office/powerpoint/2010/main" val="1113602263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056FFDE-8147-42EF-B857-547BC42BA9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E6F"/>
          </a:solidFill>
          <a:ln xmlns:a="http://schemas.openxmlformats.org/drawingml/2006/main" w="7620">
            <a:solidFill>
              <a:srgbClr val="D92E6F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75058EF-20D9-4FAF-901C-3B7D51AB30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3619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D92E6F"/>
                </a:solidFill>
              </a:defRPr>
            </a:pPr>
            <a:r>
              <a:rPr sz="975" b="1">
                <a:solidFill>
                  <a:srgbClr val="D92E6F"/>
                </a:solidFill>
              </a:rPr>
              <a:t>CHAMPAIGN PINK FEST 2026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7028E2A-3190-4B49-A6C5-8619E9A923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266700"/>
            <a:ext cx="3105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6F6971"/>
                </a:solidFill>
              </a:defRPr>
            </a:pPr>
            <a:r>
              <a:rPr sz="975" b="1">
                <a:solidFill>
                  <a:srgbClr val="6F6971"/>
                </a:solidFill>
              </a:rPr>
              <a:t>COMMUNITY PARTNERSHIP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C5D6674-51B5-4D6E-9727-794BC5B93F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109728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6F6971"/>
                </a:solidFill>
              </a:defRPr>
            </a:pPr>
            <a:r>
              <a:rPr sz="750" b="1">
                <a:solidFill>
                  <a:srgbClr val="6F6971"/>
                </a:solidFill>
              </a:rPr>
              <a:t>OCTOBER 17–18  •  15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BB3C760-97CC-477E-9CEA-E73A128714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14375"/>
            <a:ext cx="10001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20212A"/>
                </a:solidFill>
              </a:defRPr>
            </a:pPr>
            <a:r>
              <a:rPr sz="3000" b="1">
                <a:solidFill>
                  <a:srgbClr val="20212A"/>
                </a:solidFill>
              </a:rPr>
              <a:t>Built to protect partnership value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989E6E1-C6C2-4DDA-9070-311350DEBD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657350"/>
            <a:ext cx="523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D92E6F"/>
                </a:solidFill>
              </a:defRPr>
            </a:pPr>
            <a:r>
              <a:rPr sz="1425" b="1">
                <a:solidFill>
                  <a:srgbClr val="D92E6F"/>
                </a:solidFill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D4DCCB2-91A1-4772-8FF7-3BE8708647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657350"/>
            <a:ext cx="2190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20212A"/>
                </a:solidFill>
              </a:defRPr>
            </a:pPr>
            <a:r>
              <a:rPr sz="1275" b="1">
                <a:solidFill>
                  <a:srgbClr val="20212A"/>
                </a:solidFill>
              </a:rPr>
              <a:t>EXCLUSIVITY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61564A8-5904-47F6-9086-C8127A657E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3800" y="1619250"/>
            <a:ext cx="7239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F6971"/>
                </a:solidFill>
              </a:defRPr>
            </a:pPr>
            <a:r>
              <a:rPr sz="1425" b="0">
                <a:solidFill>
                  <a:srgbClr val="6F6971"/>
                </a:solidFill>
              </a:rPr>
              <a:t>Naming rights are intentionally limited to keep premium partnerships distinct and valuable.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3336ED0-D917-4C22-8B7C-B0F46D67E0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2324100"/>
            <a:ext cx="9620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DDE2"/>
          </a:solidFill>
          <a:ln xmlns:a="http://schemas.openxmlformats.org/drawingml/2006/main" w="7620">
            <a:solidFill>
              <a:srgbClr val="E8DDE2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C177989-A96A-46DA-9E03-6492FCCC81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38425"/>
            <a:ext cx="523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D92E6F"/>
                </a:solidFill>
              </a:defRPr>
            </a:pPr>
            <a:r>
              <a:rPr sz="1425" b="1">
                <a:solidFill>
                  <a:srgbClr val="D92E6F"/>
                </a:solidFill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1719A03-9183-4FA1-87A7-C2C6F601D5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2638425"/>
            <a:ext cx="2190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20212A"/>
                </a:solidFill>
              </a:defRPr>
            </a:pPr>
            <a:r>
              <a:rPr sz="1275" b="1">
                <a:solidFill>
                  <a:srgbClr val="20212A"/>
                </a:solidFill>
              </a:rPr>
              <a:t>CUSTOMIZATION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BF9CAB9-1A82-4F2C-8429-A59DDD5797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3800" y="2600325"/>
            <a:ext cx="7239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F6971"/>
                </a:solidFill>
              </a:defRPr>
            </a:pPr>
            <a:r>
              <a:rPr sz="1425" b="0">
                <a:solidFill>
                  <a:srgbClr val="6F6971"/>
                </a:solidFill>
              </a:rPr>
              <a:t>Activation concepts may be tailored to sponsor goals, venue needs and production requirements.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64BF4CC-8E86-4135-9419-BC91968FA9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3305175"/>
            <a:ext cx="9620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DDE2"/>
          </a:solidFill>
          <a:ln xmlns:a="http://schemas.openxmlformats.org/drawingml/2006/main" w="7620">
            <a:solidFill>
              <a:srgbClr val="E8DDE2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95CCC84-F362-4F84-A28D-E1D3F0C1FC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19500"/>
            <a:ext cx="523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D92E6F"/>
                </a:solidFill>
              </a:defRPr>
            </a:pPr>
            <a:r>
              <a:rPr sz="1425" b="1">
                <a:solidFill>
                  <a:srgbClr val="D92E6F"/>
                </a:solidFill>
              </a:rPr>
              <a:t>03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DDD754A-3E92-4E89-8FF1-5DC9C5CAA2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3619500"/>
            <a:ext cx="2190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20212A"/>
                </a:solidFill>
              </a:defRPr>
            </a:pPr>
            <a:r>
              <a:rPr sz="1275" b="1">
                <a:solidFill>
                  <a:srgbClr val="20212A"/>
                </a:solidFill>
              </a:rPr>
              <a:t>FLEXIBILITY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65EE06B-240D-478D-8643-40A6A8FDEC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3800" y="3581400"/>
            <a:ext cx="7239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F6971"/>
                </a:solidFill>
              </a:defRPr>
            </a:pPr>
            <a:r>
              <a:rPr sz="1425" b="0">
                <a:solidFill>
                  <a:srgbClr val="6F6971"/>
                </a:solidFill>
              </a:rPr>
              <a:t>Tickets may be allocated to employees, clients, patients, survivors, community partners or guests.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25CCD40-94D6-4E89-B049-23009E5450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4286250"/>
            <a:ext cx="9620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DDE2"/>
          </a:solidFill>
          <a:ln xmlns:a="http://schemas.openxmlformats.org/drawingml/2006/main" w="7620">
            <a:solidFill>
              <a:srgbClr val="E8DDE2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AE21596-7C39-42AB-ACC6-0C86301E24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600575"/>
            <a:ext cx="523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D92E6F"/>
                </a:solidFill>
              </a:defRPr>
            </a:pPr>
            <a:r>
              <a:rPr sz="1425" b="1">
                <a:solidFill>
                  <a:srgbClr val="D92E6F"/>
                </a:solidFill>
              </a:rPr>
              <a:t>04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761A9DE-FD78-476E-BE95-F04F4D0642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4600575"/>
            <a:ext cx="2190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20212A"/>
                </a:solidFill>
              </a:defRPr>
            </a:pPr>
            <a:r>
              <a:rPr sz="1275" b="1">
                <a:solidFill>
                  <a:srgbClr val="20212A"/>
                </a:solidFill>
              </a:rPr>
              <a:t>CLARITY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224DAC7-2113-4F23-ABA8-1C7DE306B4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3800" y="4562475"/>
            <a:ext cx="7239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F6971"/>
                </a:solidFill>
              </a:defRPr>
            </a:pPr>
            <a:r>
              <a:rPr sz="1425" b="0">
                <a:solidFill>
                  <a:srgbClr val="6F6971"/>
                </a:solidFill>
              </a:rPr>
              <a:t>Final benefits are confirmed through mutually agreed sponsorship terms and production plans.</a:t>
            </a:r>
          </a:p>
        </p:txBody>
      </p:sp>
    </p:spTree>
    <p:extLst>
      <p:ext uri="{BB962C8B-B14F-4D97-AF65-F5344CB8AC3E}">
        <p14:creationId xmlns:p14="http://schemas.microsoft.com/office/powerpoint/2010/main" val="2009240236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D92E6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19FAB9D-13A9-443A-9187-40B081E1A0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7200"/>
            <a:ext cx="4572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</a:rPr>
              <a:t>CHAMPAIGN PINK FEST 2026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AA43BA4-6A45-42D9-A050-7C3CBECD24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71600"/>
            <a:ext cx="72390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4350" b="1">
                <a:solidFill>
                  <a:srgbClr val="FFFFFF"/>
                </a:solidFill>
              </a:defRPr>
            </a:pPr>
            <a:r>
              <a:rPr sz="4350" b="1">
                <a:solidFill>
                  <a:srgbClr val="FFFFFF"/>
                </a:solidFill>
              </a:rPr>
              <a:t>Let’s build Pink Fest</a:t>
            </a:r>
          </a:p>
          <a:p xmlns:a="http://schemas.openxmlformats.org/drawingml/2006/main">
            <a:pPr algn="l">
              <a:defRPr sz="4350" b="1">
                <a:solidFill>
                  <a:srgbClr val="FFFFFF"/>
                </a:solidFill>
              </a:defRPr>
            </a:pPr>
            <a:r>
              <a:rPr sz="4350" b="1">
                <a:solidFill>
                  <a:srgbClr val="FFFFFF"/>
                </a:solidFill>
              </a:rPr>
              <a:t>together.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62161D6-DAD2-4C55-840A-76AFF5E96B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14700"/>
            <a:ext cx="58102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October 17–18, 2026</a:t>
            </a:r>
          </a:p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Champaign–Urbana, Illinois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5F8601B-0316-47B6-AA15-043A071BE8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72000"/>
            <a:ext cx="7143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FFFFFF"/>
                </a:solidFill>
              </a:defRPr>
            </a:pPr>
            <a:r>
              <a:rPr sz="1650" b="0">
                <a:solidFill>
                  <a:srgbClr val="FFFFFF"/>
                </a:solidFill>
              </a:rPr>
              <a:t>Limited premium sponsorship and naming-rights opportunities are available.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22375BD-A445-4085-B4DD-8FDE20E06D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8700" y="1476375"/>
            <a:ext cx="2381250" cy="2381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FFFFFF"/>
            </a:solidFill>
            <a:prstDash val="solid"/>
          </a:ln>
        </p:spPr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9470a5415fc4439"/>
          <a:stretch xmlns:a="http://schemas.openxmlformats.org/drawingml/2006/main"/>
        </p:blipFill>
        <p:spPr>
          <a:xfrm xmlns:a="http://schemas.openxmlformats.org/drawingml/2006/main">
            <a:off x="9010650" y="2101850"/>
            <a:ext cx="1666875" cy="1111250"/>
          </a:xfrm>
          <a:prstGeom xmlns:a="http://schemas.openxmlformats.org/drawingml/2006/main" prst="rect">
            <a:avLst/>
          </a:prstGeom>
        </p:spPr>
      </p:pic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0EFADD5-977F-42F4-8E0F-83BEF872DD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8700" y="4505325"/>
            <a:ext cx="2381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CONTACT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C61694C-EE1F-4F9D-B4B4-7605C4C41E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3375" y="4857750"/>
            <a:ext cx="37719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AJMT / Champaign Pink Fest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9B45568-A474-44BF-B4C7-CF0A324073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3375" y="5219700"/>
            <a:ext cx="37719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FFE2EC"/>
                </a:solidFill>
              </a:defRPr>
            </a:pPr>
            <a:r>
              <a:rPr sz="1125" b="0">
                <a:solidFill>
                  <a:srgbClr val="FFE2EC"/>
                </a:solidFill>
              </a:rPr>
              <a:t>[Insert final email, phone and website]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5F7D3E3-9165-4ECE-B347-55D5D75CD9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48425"/>
            <a:ext cx="6286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FFFFFF"/>
                </a:solidFill>
              </a:defRPr>
            </a:pPr>
            <a:r>
              <a:rPr sz="750" b="1">
                <a:solidFill>
                  <a:srgbClr val="FFFFFF"/>
                </a:solidFill>
              </a:rPr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280085066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A908334-8152-45D9-BEA6-938DD8AEB9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E6F"/>
          </a:solidFill>
          <a:ln xmlns:a="http://schemas.openxmlformats.org/drawingml/2006/main" w="7620">
            <a:solidFill>
              <a:srgbClr val="D92E6F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F0B1D04-6A65-4DB4-BDF7-6200DC65D1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3619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D92E6F"/>
                </a:solidFill>
              </a:defRPr>
            </a:pPr>
            <a:r>
              <a:rPr sz="975" b="1">
                <a:solidFill>
                  <a:srgbClr val="D92E6F"/>
                </a:solidFill>
              </a:rPr>
              <a:t>CHAMPAIGN PINK FEST 2026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67315B7-5D97-49FC-B714-8556E52299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266700"/>
            <a:ext cx="3105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6F6971"/>
                </a:solidFill>
              </a:defRPr>
            </a:pPr>
            <a:r>
              <a:rPr sz="975" b="1">
                <a:solidFill>
                  <a:srgbClr val="6F6971"/>
                </a:solidFill>
              </a:rPr>
              <a:t>COMMUNITY PARTNERSHIP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3F73D09-46EA-4A80-982C-A680575AFE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109728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6F6971"/>
                </a:solidFill>
              </a:defRPr>
            </a:pPr>
            <a:r>
              <a:rPr sz="750" b="1">
                <a:solidFill>
                  <a:srgbClr val="6F6971"/>
                </a:solidFill>
              </a:rPr>
              <a:t>OCTOBER 17–18  •  02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F4EC692-2C16-473A-9854-93CDE10396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14375"/>
            <a:ext cx="8096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20212A"/>
                </a:solidFill>
              </a:defRPr>
            </a:pPr>
            <a:r>
              <a:rPr sz="3150" b="1">
                <a:solidFill>
                  <a:srgbClr val="20212A"/>
                </a:solidFill>
              </a:rPr>
              <a:t>A festival with a purpose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FFAFD8A-6728-403A-98B1-52D829B595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28750"/>
            <a:ext cx="8096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0">
                <a:solidFill>
                  <a:srgbClr val="6F6971"/>
                </a:solidFill>
              </a:defRPr>
            </a:pPr>
            <a:r>
              <a:rPr sz="2025" b="0">
                <a:solidFill>
                  <a:srgbClr val="6F6971"/>
                </a:solidFill>
              </a:rPr>
              <a:t>Two days of live music, community experiences and a focused breast-cancer mission.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62F4F28-662C-4115-8127-54C3D67A4C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19375"/>
            <a:ext cx="2095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3600" b="1">
                <a:solidFill>
                  <a:srgbClr val="D92E6F"/>
                </a:solidFill>
              </a:defRPr>
            </a:pPr>
            <a:r>
              <a:rPr sz="3600" b="1">
                <a:solidFill>
                  <a:srgbClr val="D92E6F"/>
                </a:solidFill>
              </a:rPr>
              <a:t>2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6C74728-3327-4D3D-A116-060997791B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09925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6F6971"/>
                </a:solidFill>
              </a:defRPr>
            </a:pPr>
            <a:r>
              <a:rPr sz="1200" b="1">
                <a:solidFill>
                  <a:srgbClr val="6F6971"/>
                </a:solidFill>
              </a:rPr>
              <a:t>festival days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CEC64A3-9449-45BE-B2A6-781B9FAF74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6100" y="2619375"/>
            <a:ext cx="2095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3600" b="1">
                <a:solidFill>
                  <a:srgbClr val="D92E6F"/>
                </a:solidFill>
              </a:defRPr>
            </a:pPr>
            <a:r>
              <a:rPr sz="3600" b="1">
                <a:solidFill>
                  <a:srgbClr val="D92E6F"/>
                </a:solidFill>
              </a:rPr>
              <a:t>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BE544A2-9378-4F4A-9F20-7B513B22B0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6100" y="3209925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6F6971"/>
                </a:solidFill>
              </a:defRPr>
            </a:pPr>
            <a:r>
              <a:rPr sz="1200" b="1">
                <a:solidFill>
                  <a:srgbClr val="6F6971"/>
                </a:solidFill>
              </a:rPr>
              <a:t>live stages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3BDC3AD-B5AE-41FC-92DD-030B42269B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2619375"/>
            <a:ext cx="2095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400" b="1">
                <a:solidFill>
                  <a:srgbClr val="D92E6F"/>
                </a:solidFill>
              </a:defRPr>
            </a:pPr>
            <a:r>
              <a:rPr sz="2400" b="1">
                <a:solidFill>
                  <a:srgbClr val="D92E6F"/>
                </a:solidFill>
              </a:rPr>
              <a:t>5,000–8,000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7A26E59-429C-450D-B3CA-EADDB83E18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3209925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6F6971"/>
                </a:solidFill>
              </a:defRPr>
            </a:pPr>
            <a:r>
              <a:rPr sz="1200" b="1">
                <a:solidFill>
                  <a:srgbClr val="6F6971"/>
                </a:solidFill>
              </a:rPr>
              <a:t>people targeted daily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EA0273D-B9D1-463F-A0CD-37DCCF6E1B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1000125"/>
            <a:ext cx="3238500" cy="4514850"/>
          </a:xfrm>
          <a:prstGeom xmlns:a="http://schemas.openxmlformats.org/drawingml/2006/main" prst="roundRect">
            <a:avLst>
              <a:gd name="adj" fmla="val 2353"/>
            </a:avLst>
          </a:prstGeom>
          <a:solidFill xmlns:a="http://schemas.openxmlformats.org/drawingml/2006/main">
            <a:srgbClr val="FCE4ED"/>
          </a:solidFill>
          <a:ln xmlns:a="http://schemas.openxmlformats.org/drawingml/2006/main" w="7620">
            <a:solidFill>
              <a:srgbClr val="FCE4ED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87D3153-20D9-4492-BE7A-8C2908BB9C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1362075"/>
            <a:ext cx="2571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D92E6F"/>
                </a:solidFill>
              </a:defRPr>
            </a:pPr>
            <a:r>
              <a:rPr sz="1200" b="1">
                <a:solidFill>
                  <a:srgbClr val="D92E6F"/>
                </a:solidFill>
              </a:rPr>
              <a:t>PARTNERS HELP CREATE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7ACA7AB-A6EF-4B6F-BB3F-0E5D4A17EE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2028825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D92E6F"/>
                </a:solidFill>
              </a:defRPr>
            </a:pPr>
            <a:r>
              <a:rPr sz="1350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53539B2-FB27-40DE-9685-7B1639CC8D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34450" y="2028825"/>
            <a:ext cx="2190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20212A"/>
                </a:solidFill>
              </a:defRPr>
            </a:pPr>
            <a:r>
              <a:rPr sz="1350" b="0">
                <a:solidFill>
                  <a:srgbClr val="20212A"/>
                </a:solidFill>
              </a:rPr>
              <a:t>Live entertainment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03C75BC-962D-4AB5-B1E1-F079D09552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259080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D92E6F"/>
                </a:solidFill>
              </a:defRPr>
            </a:pPr>
            <a:r>
              <a:rPr sz="1350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0DB0E3C-9830-47A1-A9F3-EB12CFA312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34450" y="2590800"/>
            <a:ext cx="2190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20212A"/>
                </a:solidFill>
              </a:defRPr>
            </a:pPr>
            <a:r>
              <a:rPr sz="1350" b="0">
                <a:solidFill>
                  <a:srgbClr val="20212A"/>
                </a:solidFill>
              </a:rPr>
              <a:t>Community programming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772BA46-9DEF-4BFA-8AFE-BE3F9AED05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3152775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D92E6F"/>
                </a:solidFill>
              </a:defRPr>
            </a:pPr>
            <a:r>
              <a:rPr sz="1350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FE3A5C0-FF75-4EA7-8BFB-AF77CD08AF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34450" y="3152775"/>
            <a:ext cx="2190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20212A"/>
                </a:solidFill>
              </a:defRPr>
            </a:pPr>
            <a:r>
              <a:rPr sz="1350" b="0">
                <a:solidFill>
                  <a:srgbClr val="20212A"/>
                </a:solidFill>
              </a:rPr>
              <a:t>Family experiences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334BD15-6F5F-4E91-8EB0-19CAC98617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37147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D92E6F"/>
                </a:solidFill>
              </a:defRPr>
            </a:pPr>
            <a:r>
              <a:rPr sz="1350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447DB19-32CC-481B-974E-D8F63A0DC9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34450" y="3714750"/>
            <a:ext cx="2190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20212A"/>
                </a:solidFill>
              </a:defRPr>
            </a:pPr>
            <a:r>
              <a:rPr sz="1350" b="0">
                <a:solidFill>
                  <a:srgbClr val="20212A"/>
                </a:solidFill>
              </a:rPr>
              <a:t>Survivor recognition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BB3D004-284B-40BF-8DF2-BEFE9E62E1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4276725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D92E6F"/>
                </a:solidFill>
              </a:defRPr>
            </a:pPr>
            <a:r>
              <a:rPr sz="1350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613ED46-36AC-49E9-AF35-F609D8C9E9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34450" y="4276725"/>
            <a:ext cx="2190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20212A"/>
                </a:solidFill>
              </a:defRPr>
            </a:pPr>
            <a:r>
              <a:rPr sz="1350" b="0">
                <a:solidFill>
                  <a:srgbClr val="20212A"/>
                </a:solidFill>
              </a:rPr>
              <a:t>Breast-cancer awareness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FD7874E-FC97-44DE-9CA7-B1C0695D35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52950"/>
            <a:ext cx="6858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20212A"/>
                </a:solidFill>
              </a:defRPr>
            </a:pPr>
            <a:r>
              <a:rPr sz="2325" b="1">
                <a:solidFill>
                  <a:srgbClr val="20212A"/>
                </a:solidFill>
              </a:rPr>
              <a:t>Visibility with a reason behind it.</a:t>
            </a:r>
          </a:p>
        </p:txBody>
      </p:sp>
    </p:spTree>
    <p:extLst>
      <p:ext uri="{BB962C8B-B14F-4D97-AF65-F5344CB8AC3E}">
        <p14:creationId xmlns:p14="http://schemas.microsoft.com/office/powerpoint/2010/main" val="1162699122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072AAF4-5D91-4A8A-AC3C-CC7FFADBAA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E6F"/>
          </a:solidFill>
          <a:ln xmlns:a="http://schemas.openxmlformats.org/drawingml/2006/main" w="7620">
            <a:solidFill>
              <a:srgbClr val="D92E6F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5C83348-EC98-4DD0-B95A-AD01F08AB3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3619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D92E6F"/>
                </a:solidFill>
              </a:defRPr>
            </a:pPr>
            <a:r>
              <a:rPr sz="975" b="1">
                <a:solidFill>
                  <a:srgbClr val="D92E6F"/>
                </a:solidFill>
              </a:rPr>
              <a:t>CHAMPAIGN PINK FEST 2026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1872254-94E3-45C6-88F4-89B8D000E4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266700"/>
            <a:ext cx="3105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6F6971"/>
                </a:solidFill>
              </a:defRPr>
            </a:pPr>
            <a:r>
              <a:rPr sz="975" b="1">
                <a:solidFill>
                  <a:srgbClr val="6F6971"/>
                </a:solidFill>
              </a:rPr>
              <a:t>COMMUNITY PARTNERSHIP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15B5FB4-00B8-4232-9054-851A2E24A0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109728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6F6971"/>
                </a:solidFill>
              </a:defRPr>
            </a:pPr>
            <a:r>
              <a:rPr sz="750" b="1">
                <a:solidFill>
                  <a:srgbClr val="6F6971"/>
                </a:solidFill>
              </a:rPr>
              <a:t>OCTOBER 17–18  •  03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B857DFC-CFFF-43F7-BE56-CD25421A9E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14375"/>
            <a:ext cx="10477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20212A"/>
                </a:solidFill>
              </a:defRPr>
            </a:pPr>
            <a:r>
              <a:rPr sz="3000" b="1">
                <a:solidFill>
                  <a:srgbClr val="20212A"/>
                </a:solidFill>
              </a:rPr>
              <a:t>What your partnership makes possible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2D74F0F-4F65-4C91-9297-DBBDDD8DCE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666875"/>
            <a:ext cx="4953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D92E6F"/>
                </a:solidFill>
              </a:defRPr>
            </a:pPr>
            <a:r>
              <a:rPr sz="1500" b="1">
                <a:solidFill>
                  <a:srgbClr val="D92E6F"/>
                </a:solidFill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463B404-3171-47D0-B809-E13B4246C2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1666875"/>
            <a:ext cx="447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20212A"/>
                </a:solidFill>
              </a:defRPr>
            </a:pPr>
            <a:r>
              <a:rPr sz="1650" b="1">
                <a:solidFill>
                  <a:srgbClr val="20212A"/>
                </a:solidFill>
              </a:rPr>
              <a:t>LIVE ENTERTAINMENT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88CA9AB-35B6-4CC3-BECD-450B86921F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2219325"/>
            <a:ext cx="4476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DDE2"/>
          </a:solidFill>
          <a:ln xmlns:a="http://schemas.openxmlformats.org/drawingml/2006/main" w="7620">
            <a:solidFill>
              <a:srgbClr val="E8DDE2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28BF871-D2E9-4F9C-ADD6-9B082F4EC0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1666875"/>
            <a:ext cx="4953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D92E6F"/>
                </a:solidFill>
              </a:defRPr>
            </a:pPr>
            <a:r>
              <a:rPr sz="1500" b="1">
                <a:solidFill>
                  <a:srgbClr val="D92E6F"/>
                </a:solidFill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0F05B49-D5BC-4B5C-83E9-DD1F22A1BC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1666875"/>
            <a:ext cx="447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20212A"/>
                </a:solidFill>
              </a:defRPr>
            </a:pPr>
            <a:r>
              <a:rPr sz="1650" b="1">
                <a:solidFill>
                  <a:srgbClr val="20212A"/>
                </a:solidFill>
              </a:rPr>
              <a:t>COMMUNITY PROGRAMMING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B707C1E-E160-4229-9D6E-EC4C5B1861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2219325"/>
            <a:ext cx="4476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DDE2"/>
          </a:solidFill>
          <a:ln xmlns:a="http://schemas.openxmlformats.org/drawingml/2006/main" w="7620">
            <a:solidFill>
              <a:srgbClr val="E8DDE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8079581-D055-4187-8C94-42936151FC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57500"/>
            <a:ext cx="4953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D92E6F"/>
                </a:solidFill>
              </a:defRPr>
            </a:pPr>
            <a:r>
              <a:rPr sz="1500" b="1">
                <a:solidFill>
                  <a:srgbClr val="D92E6F"/>
                </a:solidFill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4FF34BC-3280-4580-B835-96A1C236B5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2857500"/>
            <a:ext cx="447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20212A"/>
                </a:solidFill>
              </a:defRPr>
            </a:pPr>
            <a:r>
              <a:rPr sz="1650" b="1">
                <a:solidFill>
                  <a:srgbClr val="20212A"/>
                </a:solidFill>
              </a:rPr>
              <a:t>FAMILY EXPERIENCES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6B446C0-C607-47A8-BB52-37C23E864D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3409950"/>
            <a:ext cx="4476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DDE2"/>
          </a:solidFill>
          <a:ln xmlns:a="http://schemas.openxmlformats.org/drawingml/2006/main" w="7620">
            <a:solidFill>
              <a:srgbClr val="E8DDE2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3B176A6-FA9D-4C00-8B68-0D1E76B65C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857500"/>
            <a:ext cx="4953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D92E6F"/>
                </a:solidFill>
              </a:defRPr>
            </a:pPr>
            <a:r>
              <a:rPr sz="1500" b="1">
                <a:solidFill>
                  <a:srgbClr val="D92E6F"/>
                </a:solidFill>
              </a:rPr>
              <a:t>04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780FF77-5AD6-466B-95A2-87A1BD5220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2857500"/>
            <a:ext cx="447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20212A"/>
                </a:solidFill>
              </a:defRPr>
            </a:pPr>
            <a:r>
              <a:rPr sz="1650" b="1">
                <a:solidFill>
                  <a:srgbClr val="20212A"/>
                </a:solidFill>
              </a:rPr>
              <a:t>SURVIVOR RECOGNITION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C428C9D-4D34-4195-B64D-11C85C01A7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3409950"/>
            <a:ext cx="4476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DDE2"/>
          </a:solidFill>
          <a:ln xmlns:a="http://schemas.openxmlformats.org/drawingml/2006/main" w="7620">
            <a:solidFill>
              <a:srgbClr val="E8DDE2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6903609-6041-493B-B62D-96788FA266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48125"/>
            <a:ext cx="4953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D92E6F"/>
                </a:solidFill>
              </a:defRPr>
            </a:pPr>
            <a:r>
              <a:rPr sz="1500" b="1">
                <a:solidFill>
                  <a:srgbClr val="D92E6F"/>
                </a:solidFill>
              </a:rPr>
              <a:t>05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9E5F4C2-E65B-4DA5-8E1E-C6A521F456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4048125"/>
            <a:ext cx="447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20212A"/>
                </a:solidFill>
              </a:defRPr>
            </a:pPr>
            <a:r>
              <a:rPr sz="1650" b="1">
                <a:solidFill>
                  <a:srgbClr val="20212A"/>
                </a:solidFill>
              </a:rPr>
              <a:t>TRANSPORTATION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876EA40-B459-4F3E-A5B9-FAA71F88C8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4600575"/>
            <a:ext cx="4476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DDE2"/>
          </a:solidFill>
          <a:ln xmlns:a="http://schemas.openxmlformats.org/drawingml/2006/main" w="7620">
            <a:solidFill>
              <a:srgbClr val="E8DDE2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F6AAE40-B36B-4209-90D6-651833C608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4048125"/>
            <a:ext cx="4953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D92E6F"/>
                </a:solidFill>
              </a:defRPr>
            </a:pPr>
            <a:r>
              <a:rPr sz="1500" b="1">
                <a:solidFill>
                  <a:srgbClr val="D92E6F"/>
                </a:solidFill>
              </a:rPr>
              <a:t>06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B00D7D2-0AEB-473F-8D90-B6205AC9E4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4048125"/>
            <a:ext cx="447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20212A"/>
                </a:solidFill>
              </a:defRPr>
            </a:pPr>
            <a:r>
              <a:rPr sz="1650" b="1">
                <a:solidFill>
                  <a:srgbClr val="20212A"/>
                </a:solidFill>
              </a:rPr>
              <a:t>BREAST-CANCER AWARENESS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B64945A-A9C3-4B06-8E57-B204578BC0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4600575"/>
            <a:ext cx="4476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DDE2"/>
          </a:solidFill>
          <a:ln xmlns:a="http://schemas.openxmlformats.org/drawingml/2006/main" w="7620">
            <a:solidFill>
              <a:srgbClr val="E8DDE2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8123684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BB2ED584-60A5-483C-A8F5-B3402389AB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E6F"/>
          </a:solidFill>
          <a:ln xmlns:a="http://schemas.openxmlformats.org/drawingml/2006/main" w="7620">
            <a:solidFill>
              <a:srgbClr val="D92E6F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6006DC3-FA3A-4207-9E31-32F5802165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3619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D92E6F"/>
                </a:solidFill>
              </a:defRPr>
            </a:pPr>
            <a:r>
              <a:rPr sz="975" b="1">
                <a:solidFill>
                  <a:srgbClr val="D92E6F"/>
                </a:solidFill>
              </a:rPr>
              <a:t>CHAMPAIGN PINK FEST 2026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7AD3ABD-E6EC-4EAA-B004-7605E73348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266700"/>
            <a:ext cx="3105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6F6971"/>
                </a:solidFill>
              </a:defRPr>
            </a:pPr>
            <a:r>
              <a:rPr sz="975" b="1">
                <a:solidFill>
                  <a:srgbClr val="6F6971"/>
                </a:solidFill>
              </a:rPr>
              <a:t>COMMUNITY PARTNERSHIP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F75AB47-61BB-4821-B2D6-2D52A39E6F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109728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6F6971"/>
                </a:solidFill>
              </a:defRPr>
            </a:pPr>
            <a:r>
              <a:rPr sz="750" b="1">
                <a:solidFill>
                  <a:srgbClr val="6F6971"/>
                </a:solidFill>
              </a:rPr>
              <a:t>OCTOBER 17–18  •  04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E2F8F8E-931C-42D3-9B8E-477CD9AFC6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8858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20212A"/>
                </a:solidFill>
              </a:defRPr>
            </a:pPr>
            <a:r>
              <a:rPr sz="2700" b="1">
                <a:solidFill>
                  <a:srgbClr val="20212A"/>
                </a:solidFill>
              </a:rPr>
              <a:t>FOUNDING TITLE PARTNER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CB81EBE-75E6-4926-9A6A-BFE49901C8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9300" y="628650"/>
            <a:ext cx="1943100" cy="647700"/>
          </a:xfrm>
          <a:prstGeom xmlns:a="http://schemas.openxmlformats.org/drawingml/2006/main" prst="roundRect">
            <a:avLst>
              <a:gd name="adj" fmla="val 11765"/>
            </a:avLst>
          </a:prstGeom>
          <a:solidFill xmlns:a="http://schemas.openxmlformats.org/drawingml/2006/main">
            <a:srgbClr val="D92E6F"/>
          </a:solidFill>
          <a:ln xmlns:a="http://schemas.openxmlformats.org/drawingml/2006/main" w="7620">
            <a:solidFill>
              <a:srgbClr val="D92E6F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ECD4BA8-B215-4990-9EF1-B9E97A3C74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733425"/>
            <a:ext cx="1714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$100,000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1BB8D37-9EC9-4C8C-8AB0-D62E34B058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38250"/>
            <a:ext cx="10096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F6971"/>
                </a:solidFill>
              </a:defRPr>
            </a:pPr>
            <a:r>
              <a:rPr sz="1425" b="0">
                <a:solidFill>
                  <a:srgbClr val="6F6971"/>
                </a:solidFill>
              </a:rPr>
              <a:t>Become part of the festival identity with title + Main Stage naming rights.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F2F2FBA-455A-4926-BF31-1F6DDE7075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621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DDE2"/>
          </a:solidFill>
          <a:ln xmlns:a="http://schemas.openxmlformats.org/drawingml/2006/main" w="7620">
            <a:solidFill>
              <a:srgbClr val="E8DDE2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486612B-3C6C-49B2-94D5-752EEB03AD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66950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D92E6F"/>
                </a:solidFill>
              </a:defRPr>
            </a:pPr>
            <a:r>
              <a:rPr sz="1200" b="1">
                <a:solidFill>
                  <a:srgbClr val="D92E6F"/>
                </a:solidFill>
              </a:rPr>
              <a:t>NAMING &amp; BRAND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A035AB9-B988-4421-96D6-99F10FB4C1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003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BC8373B-A108-45CB-B559-CA34854141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8003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“Champaign Pink Fest presented by [Company]”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7EE64DB-0B3D-4B61-A804-3BA2A5020D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956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52C142C-E533-4EA3-AACA-256D19EEFB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2956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“The [Company] Main Stage”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59558EA-60F8-4792-B722-A7A061BE78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7909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1CFAFFB-C78F-42CA-A548-C44300D760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7909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Premium festival-wide branding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06B5066-4391-475F-8B76-6316517B2C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1894DD2-3FA1-4AF0-BCBC-54F618CCAE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2862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Entrance, map, website &amp; digital visibility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8FB5C72-D4E7-4C6A-840B-63086A68BC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2266950"/>
            <a:ext cx="9525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DDE2"/>
          </a:solidFill>
          <a:ln xmlns:a="http://schemas.openxmlformats.org/drawingml/2006/main" w="7620">
            <a:solidFill>
              <a:srgbClr val="E8DDE2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F607F11-A736-40C1-A109-7D617AE1FA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266950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D92E6F"/>
                </a:solidFill>
              </a:defRPr>
            </a:pPr>
            <a:r>
              <a:rPr sz="1200" b="1">
                <a:solidFill>
                  <a:srgbClr val="D92E6F"/>
                </a:solidFill>
              </a:rPr>
              <a:t>MARKETING &amp; ACTIVATION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99F437E-4BAF-46B4-A2C8-70D138D21E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8003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BCBC031-DF48-46F4-A98E-61A0AA5347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28003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Dedicated social campaign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200EB8B-9554-445C-B6B6-41373F8DF8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2956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B11B6CE-065E-47C2-AFED-93670D48F4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32956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Sponsor spotlight / video opportunity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16F502F-845A-4D0C-9ADC-1EA1228250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7909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9856375-A304-4506-ACB5-594C786E66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37909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Premium custom activation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CD333A05-328E-483E-B8B0-176F1E80DC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42862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B651D282-AD4E-42FB-ABCF-BCA132C5DA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42862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Branded giveaways &amp; attendee engagement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8D97A2E3-E6E4-4E2D-96B8-CC0F09D48D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2266950"/>
            <a:ext cx="9525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DDE2"/>
          </a:solidFill>
          <a:ln xmlns:a="http://schemas.openxmlformats.org/drawingml/2006/main" w="7620">
            <a:solidFill>
              <a:srgbClr val="E8DDE2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15801B00-6D4F-4BD1-A919-92C3E53156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266950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D92E6F"/>
                </a:solidFill>
              </a:defRPr>
            </a:pPr>
            <a:r>
              <a:rPr sz="1200" b="1">
                <a:solidFill>
                  <a:srgbClr val="D92E6F"/>
                </a:solidFill>
              </a:rPr>
              <a:t>HOSPITALITY &amp; PRIORITY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AD0E8557-2AAB-47FD-B52A-E49D7AB70D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8003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8A59559A-413B-4360-B428-6300A50439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8003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40 GA + 20 VIP tickets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A9E7E781-EE19-460F-ACAC-BC27244FF6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32956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3B671CB1-4DEE-45AB-819F-DABB60D8F2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32956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Sponsor hospitality + reception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A518EB34-C9ED-4B31-A9BF-66D01EB8AA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37909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C17B3E79-5644-4D84-B6E8-4B88CFCD98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37909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Employee/community allocation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26385A7E-CFE2-4892-A659-82FE6E981A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42862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B8BE68EC-77C2-403B-B69F-9794D3443F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42862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Category exclusivity + first renewal right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17BC558B-61F7-4180-A0E1-1A350730F0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638800"/>
            <a:ext cx="295275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FCE4ED"/>
          </a:solidFill>
          <a:ln xmlns:a="http://schemas.openxmlformats.org/drawingml/2006/main" w="7620">
            <a:solidFill>
              <a:srgbClr val="FCE4ED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1CBE0640-77B1-474A-9FE6-2C8B4D5043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686425"/>
            <a:ext cx="268605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D92E6F"/>
                </a:solidFill>
              </a:defRPr>
            </a:pPr>
            <a:r>
              <a:rPr sz="975" b="1">
                <a:solidFill>
                  <a:srgbClr val="D92E6F"/>
                </a:solidFill>
              </a:rPr>
              <a:t>LIMITED FOUNDING OPPORTUNITY</a:t>
            </a:r>
          </a:p>
        </p:txBody>
      </p:sp>
    </p:spTree>
    <p:extLst>
      <p:ext uri="{BB962C8B-B14F-4D97-AF65-F5344CB8AC3E}">
        <p14:creationId xmlns:p14="http://schemas.microsoft.com/office/powerpoint/2010/main" val="90612427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6ADD890E-0B8B-4275-BAB8-8282441175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E6F"/>
          </a:solidFill>
          <a:ln xmlns:a="http://schemas.openxmlformats.org/drawingml/2006/main" w="7620">
            <a:solidFill>
              <a:srgbClr val="D92E6F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3915170-AE85-4994-BB77-210420EC30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3619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D92E6F"/>
                </a:solidFill>
              </a:defRPr>
            </a:pPr>
            <a:r>
              <a:rPr sz="975" b="1">
                <a:solidFill>
                  <a:srgbClr val="D92E6F"/>
                </a:solidFill>
              </a:rPr>
              <a:t>CHAMPAIGN PINK FEST 2026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508A3A1-C25B-4B0E-8B8B-E0266D2901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266700"/>
            <a:ext cx="3105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6F6971"/>
                </a:solidFill>
              </a:defRPr>
            </a:pPr>
            <a:r>
              <a:rPr sz="975" b="1">
                <a:solidFill>
                  <a:srgbClr val="6F6971"/>
                </a:solidFill>
              </a:rPr>
              <a:t>COMMUNITY PARTNERSHIP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2091A92-5311-415F-BAD6-4AAB10EBD8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109728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6F6971"/>
                </a:solidFill>
              </a:defRPr>
            </a:pPr>
            <a:r>
              <a:rPr sz="750" b="1">
                <a:solidFill>
                  <a:srgbClr val="6F6971"/>
                </a:solidFill>
              </a:rPr>
              <a:t>OCTOBER 17–18  •  05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2814BCA-E905-47A8-AB6D-B78068E20B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8858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20212A"/>
                </a:solidFill>
              </a:defRPr>
            </a:pPr>
            <a:r>
              <a:rPr sz="2700" b="1">
                <a:solidFill>
                  <a:srgbClr val="20212A"/>
                </a:solidFill>
              </a:rPr>
              <a:t>SECOND STAGE PARTNER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BCDADE6-605B-488B-B47F-77901CEA66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9300" y="628650"/>
            <a:ext cx="1943100" cy="647700"/>
          </a:xfrm>
          <a:prstGeom xmlns:a="http://schemas.openxmlformats.org/drawingml/2006/main" prst="roundRect">
            <a:avLst>
              <a:gd name="adj" fmla="val 11765"/>
            </a:avLst>
          </a:prstGeom>
          <a:solidFill xmlns:a="http://schemas.openxmlformats.org/drawingml/2006/main">
            <a:srgbClr val="D92E6F"/>
          </a:solidFill>
          <a:ln xmlns:a="http://schemas.openxmlformats.org/drawingml/2006/main" w="7620">
            <a:solidFill>
              <a:srgbClr val="D92E6F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6AC3D12-29B2-4C8B-9191-B6C7FEFC7D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733425"/>
            <a:ext cx="1714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$60,000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DAF0919-CF37-426D-A03A-0B6232025F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38250"/>
            <a:ext cx="10096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F6971"/>
                </a:solidFill>
              </a:defRPr>
            </a:pPr>
            <a:r>
              <a:rPr sz="1425" b="0">
                <a:solidFill>
                  <a:srgbClr val="6F6971"/>
                </a:solidFill>
              </a:rPr>
              <a:t>Put your brand at the center of a full stage of performances and discovery.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6304A3E-34BD-4EE0-BE40-FA5C89E506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621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DDE2"/>
          </a:solidFill>
          <a:ln xmlns:a="http://schemas.openxmlformats.org/drawingml/2006/main" w="7620">
            <a:solidFill>
              <a:srgbClr val="E8DDE2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0BDE227-B5CA-45F8-89F8-4EB30D8BA9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66950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D92E6F"/>
                </a:solidFill>
              </a:defRPr>
            </a:pPr>
            <a:r>
              <a:rPr sz="1200" b="1">
                <a:solidFill>
                  <a:srgbClr val="D92E6F"/>
                </a:solidFill>
              </a:rPr>
              <a:t>STAGE &amp; BRAND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C5B70AD-3E6B-4316-88CB-6FB6FDDD6C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003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ABF5C8A-F2FD-457B-A624-C66B332D11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8003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“The [Company] Second Stage”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5BA9441-2024-4986-89AA-2FE4A8E9C4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956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A984E29-EC7F-46B1-90B2-5571BD0268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2956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Stage signage + digital screens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FCF63CD-F1A9-43E2-BAB6-0121BDC78E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7909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5F114AE-93FB-4DCD-9DA0-3740825E61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7909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Festival map &amp; website placement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274CF15-82F7-4975-A94E-BF868B5E8E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55D5DF3-6617-46CF-99BC-AFE7A95C4A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2862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MC / stage recognition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1C9F111-7348-40A7-A4C8-A54B4365BF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2266950"/>
            <a:ext cx="9525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DDE2"/>
          </a:solidFill>
          <a:ln xmlns:a="http://schemas.openxmlformats.org/drawingml/2006/main" w="7620">
            <a:solidFill>
              <a:srgbClr val="E8DDE2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4102FD1-E36A-4EE6-9661-69BAD7CDFC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266950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D92E6F"/>
                </a:solidFill>
              </a:defRPr>
            </a:pPr>
            <a:r>
              <a:rPr sz="1200" b="1">
                <a:solidFill>
                  <a:srgbClr val="D92E6F"/>
                </a:solidFill>
              </a:rPr>
              <a:t>MARKETING &amp; ACTIVATION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EE5E49A-4F21-4FB8-8BF5-DACD2816C5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8003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18C29A1-925A-4774-8AAE-0D5944CC20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28003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Social campaign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94DC9AF-299D-41B9-8D40-EDBD23AF65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2956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4726AE4-F85D-479C-BD92-6868238778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32956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Sponsor spotlight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6C0569C-D45E-4EE0-8E81-9BCE10474B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7909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003FC42-7FFA-4079-83C0-EE3E7944A7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37909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Premium activation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EE01400C-F810-4DA4-803D-E7320C16A9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42862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99679C7C-C677-4BBD-AE02-E3C56CBF1B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42862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Giveaway opportunity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2F0AA596-7F94-460D-8CE0-D3DA01B3C9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2266950"/>
            <a:ext cx="9525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DDE2"/>
          </a:solidFill>
          <a:ln xmlns:a="http://schemas.openxmlformats.org/drawingml/2006/main" w="7620">
            <a:solidFill>
              <a:srgbClr val="E8DDE2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945B3762-F1B5-48FD-B67E-A9D2D5086E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266950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D92E6F"/>
                </a:solidFill>
              </a:defRPr>
            </a:pPr>
            <a:r>
              <a:rPr sz="1200" b="1">
                <a:solidFill>
                  <a:srgbClr val="D92E6F"/>
                </a:solidFill>
              </a:rPr>
              <a:t>HOSPITALITY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2DD06FED-141E-481C-A68D-924301755A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8003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39048C3A-2E58-43ED-A137-06F197EED8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8003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25 GA + 12 VIP tickets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E4FCC72A-07A2-4301-A0B2-0C61696131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32956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E2972AC2-B4CD-4789-87A6-270F098832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32956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Sponsor hospitality + reception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BBA7EC7B-0B5F-4EA0-A67A-A3CA067B7F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37909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D190EF62-ECC3-4E8B-BA20-30ECB9590A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37909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Employee/community allocation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9FD5D72C-04A0-4C9F-BEE1-C2E808A175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42862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24584C59-9209-49FA-97F3-DF476875BD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42862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First renewal right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C68CD723-64C7-4A1E-88C0-D5FB5D40D8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638800"/>
            <a:ext cx="295275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FCE4ED"/>
          </a:solidFill>
          <a:ln xmlns:a="http://schemas.openxmlformats.org/drawingml/2006/main" w="7620">
            <a:solidFill>
              <a:srgbClr val="FCE4ED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A70C29FE-4330-47E0-8F12-97B6C5B110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686425"/>
            <a:ext cx="268605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D92E6F"/>
                </a:solidFill>
              </a:defRPr>
            </a:pPr>
            <a:r>
              <a:rPr sz="975" b="1">
                <a:solidFill>
                  <a:srgbClr val="D92E6F"/>
                </a:solidFill>
              </a:rPr>
              <a:t>LIMITED FOUNDING OPPORTUNITY</a:t>
            </a:r>
          </a:p>
        </p:txBody>
      </p:sp>
    </p:spTree>
    <p:extLst>
      <p:ext uri="{BB962C8B-B14F-4D97-AF65-F5344CB8AC3E}">
        <p14:creationId xmlns:p14="http://schemas.microsoft.com/office/powerpoint/2010/main" val="1170800881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54F047B1-0635-411F-91A6-32432C7FBE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E6F"/>
          </a:solidFill>
          <a:ln xmlns:a="http://schemas.openxmlformats.org/drawingml/2006/main" w="7620">
            <a:solidFill>
              <a:srgbClr val="D92E6F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1991472-00CA-41E0-84C6-D6E3C92679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3619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D92E6F"/>
                </a:solidFill>
              </a:defRPr>
            </a:pPr>
            <a:r>
              <a:rPr sz="975" b="1">
                <a:solidFill>
                  <a:srgbClr val="D92E6F"/>
                </a:solidFill>
              </a:rPr>
              <a:t>CHAMPAIGN PINK FEST 2026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016D993-2F2B-4E68-A4B4-5757959AD5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266700"/>
            <a:ext cx="3105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6F6971"/>
                </a:solidFill>
              </a:defRPr>
            </a:pPr>
            <a:r>
              <a:rPr sz="975" b="1">
                <a:solidFill>
                  <a:srgbClr val="6F6971"/>
                </a:solidFill>
              </a:rPr>
              <a:t>COMMUNITY PARTNERSHIP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DD027C5-9D6F-4C00-A6C2-AE2594AF8C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109728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6F6971"/>
                </a:solidFill>
              </a:defRPr>
            </a:pPr>
            <a:r>
              <a:rPr sz="750" b="1">
                <a:solidFill>
                  <a:srgbClr val="6F6971"/>
                </a:solidFill>
              </a:rPr>
              <a:t>OCTOBER 17–18  •  06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D501344-BA84-4F7F-9F61-E55366B9F4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8858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20212A"/>
                </a:solidFill>
              </a:defRPr>
            </a:pPr>
            <a:r>
              <a:rPr sz="2700" b="1">
                <a:solidFill>
                  <a:srgbClr val="20212A"/>
                </a:solidFill>
              </a:rPr>
              <a:t>PINK VILLAGE SPONSOR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0E36CF4-DF8D-46A6-BB57-91562234FC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9300" y="628650"/>
            <a:ext cx="1943100" cy="647700"/>
          </a:xfrm>
          <a:prstGeom xmlns:a="http://schemas.openxmlformats.org/drawingml/2006/main" prst="roundRect">
            <a:avLst>
              <a:gd name="adj" fmla="val 11765"/>
            </a:avLst>
          </a:prstGeom>
          <a:solidFill xmlns:a="http://schemas.openxmlformats.org/drawingml/2006/main">
            <a:srgbClr val="D92E6F"/>
          </a:solidFill>
          <a:ln xmlns:a="http://schemas.openxmlformats.org/drawingml/2006/main" w="7620">
            <a:solidFill>
              <a:srgbClr val="D92E6F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3E0475A-3B9C-49EA-80D3-7E3CF45CD2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733425"/>
            <a:ext cx="1714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$35,000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71B3411-4628-43E6-948C-B6CE0C7A37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38250"/>
            <a:ext cx="10096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F6971"/>
                </a:solidFill>
              </a:defRPr>
            </a:pPr>
            <a:r>
              <a:rPr sz="1425" b="0">
                <a:solidFill>
                  <a:srgbClr val="6F6971"/>
                </a:solidFill>
              </a:rPr>
              <a:t>Major sponsorship of the healthcare and community resource hub — naming rights reserved.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1D06732-A06D-459A-94FB-EBDB308CFF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621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DDE2"/>
          </a:solidFill>
          <a:ln xmlns:a="http://schemas.openxmlformats.org/drawingml/2006/main" w="7620">
            <a:solidFill>
              <a:srgbClr val="E8DDE2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212D915-BA6F-4527-B234-8E5F037AB2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66950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D92E6F"/>
                </a:solidFill>
              </a:defRPr>
            </a:pPr>
            <a:r>
              <a:rPr sz="1200" b="1">
                <a:solidFill>
                  <a:srgbClr val="D92E6F"/>
                </a:solidFill>
              </a:rPr>
              <a:t>PRESENCE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EF5389F-99B9-4B91-A32E-0D617B963C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003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28AB0A6-C0A8-4311-B177-5E9781D08D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8003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Official Pink Village Sponsor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BDB1470-B594-4426-B245-A5EEE82433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956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80F7F05-7953-4654-A439-E318B9C624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2956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Premium activation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E005077-3646-4654-962E-8CDA4E6AA9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7909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DE829A2-734B-4BD4-BBBA-FB60E102ED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7909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Prominent signage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EF29081-0DD3-4B7C-9CD5-9FC8D3EF29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CED4E78-5F9E-4DF3-8D55-4545460FCE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2862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Festival map + website recognition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F6309D4-A257-43EC-AB2A-AD68FB1756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2266950"/>
            <a:ext cx="9525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DDE2"/>
          </a:solidFill>
          <a:ln xmlns:a="http://schemas.openxmlformats.org/drawingml/2006/main" w="7620">
            <a:solidFill>
              <a:srgbClr val="E8DDE2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7516D91-8F6A-4AD1-ADFD-9F0E7E67CD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266950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D92E6F"/>
                </a:solidFill>
              </a:defRPr>
            </a:pPr>
            <a:r>
              <a:rPr sz="1200" b="1">
                <a:solidFill>
                  <a:srgbClr val="D92E6F"/>
                </a:solidFill>
              </a:rPr>
              <a:t>ENGAGEMENT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3969E6C-5761-4303-ABAF-98D0BF779C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8003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552444B-664D-4398-A016-70B891DD52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28003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Social campaign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1A7CA05-6E1A-4547-AC54-A00640E72B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2956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69ED9BA-643B-4277-9F80-938D561E06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32956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Sponsor spotlight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59A83E0-94A1-439F-BE07-F29A51B523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7909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3F9C1304-A64A-4856-8CE5-FAA17B37DD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37909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Stage recognition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9DF2A67-3D12-4E27-814E-1309558528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42862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1680359F-00BB-480A-93FA-8B28E9436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42862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Community-resource activation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FD06A6BC-F343-45B5-9933-8761DE1386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2266950"/>
            <a:ext cx="9525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DDE2"/>
          </a:solidFill>
          <a:ln xmlns:a="http://schemas.openxmlformats.org/drawingml/2006/main" w="7620">
            <a:solidFill>
              <a:srgbClr val="E8DDE2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270C34E5-8961-4040-9FD3-6F4213B278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266950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D92E6F"/>
                </a:solidFill>
              </a:defRPr>
            </a:pPr>
            <a:r>
              <a:rPr sz="1200" b="1">
                <a:solidFill>
                  <a:srgbClr val="D92E6F"/>
                </a:solidFill>
              </a:rPr>
              <a:t>HOSPITALITY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3F049C6D-A95D-4A15-8F46-F45E8DC34B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8003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E1EF4E9A-D1B1-479C-85A4-324531B12D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8003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15 GA + 8 VIP tickets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08E83A90-804E-40CE-B629-9F07AC2970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32956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3C5E7E01-0907-428B-8A48-6AEBF36F38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32956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Sponsor hospitality + reception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95D14A99-F820-4864-BAD1-0CC9CF9750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37909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C7AA4FC9-5105-48EA-9D4A-B1F891F3BD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37909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Employee/community allocation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473B8D45-B0CF-4C43-AE31-B08AF971E6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42862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3A6D329B-582D-4A0D-97AE-9A601B7AC8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42862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First renewal right</a:t>
            </a:r>
          </a:p>
        </p:txBody>
      </p:sp>
    </p:spTree>
    <p:extLst>
      <p:ext uri="{BB962C8B-B14F-4D97-AF65-F5344CB8AC3E}">
        <p14:creationId xmlns:p14="http://schemas.microsoft.com/office/powerpoint/2010/main" val="59770245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E03F6389-FC90-4E0C-B299-C7BA29E02C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E6F"/>
          </a:solidFill>
          <a:ln xmlns:a="http://schemas.openxmlformats.org/drawingml/2006/main" w="7620">
            <a:solidFill>
              <a:srgbClr val="D92E6F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B6C5A43-34A0-42E3-B453-0AD4E80981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3619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D92E6F"/>
                </a:solidFill>
              </a:defRPr>
            </a:pPr>
            <a:r>
              <a:rPr sz="975" b="1">
                <a:solidFill>
                  <a:srgbClr val="D92E6F"/>
                </a:solidFill>
              </a:rPr>
              <a:t>CHAMPAIGN PINK FEST 2026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4C6FB6E-8121-45D6-A372-56B878099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266700"/>
            <a:ext cx="3105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6F6971"/>
                </a:solidFill>
              </a:defRPr>
            </a:pPr>
            <a:r>
              <a:rPr sz="975" b="1">
                <a:solidFill>
                  <a:srgbClr val="6F6971"/>
                </a:solidFill>
              </a:rPr>
              <a:t>COMMUNITY PARTNERSHIP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CD51C6D-2F79-46D5-A450-EFD3459227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109728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6F6971"/>
                </a:solidFill>
              </a:defRPr>
            </a:pPr>
            <a:r>
              <a:rPr sz="750" b="1">
                <a:solidFill>
                  <a:srgbClr val="6F6971"/>
                </a:solidFill>
              </a:rPr>
              <a:t>OCTOBER 17–18  •  07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97FD74B-061D-4477-8C43-B82DAAE45D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8858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20212A"/>
                </a:solidFill>
              </a:defRPr>
            </a:pPr>
            <a:r>
              <a:rPr sz="2700" b="1">
                <a:solidFill>
                  <a:srgbClr val="20212A"/>
                </a:solidFill>
              </a:rPr>
              <a:t>BREAST CANCER SURVIVORSHIP SPONSOR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DE3C352-759D-4223-A06F-C4D495D021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9300" y="628650"/>
            <a:ext cx="1943100" cy="647700"/>
          </a:xfrm>
          <a:prstGeom xmlns:a="http://schemas.openxmlformats.org/drawingml/2006/main" prst="roundRect">
            <a:avLst>
              <a:gd name="adj" fmla="val 11765"/>
            </a:avLst>
          </a:prstGeom>
          <a:solidFill xmlns:a="http://schemas.openxmlformats.org/drawingml/2006/main">
            <a:srgbClr val="D92E6F"/>
          </a:solidFill>
          <a:ln xmlns:a="http://schemas.openxmlformats.org/drawingml/2006/main" w="7620">
            <a:solidFill>
              <a:srgbClr val="D92E6F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294955B-F3D3-4324-9037-1C66D94A21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733425"/>
            <a:ext cx="1714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$30,000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8B32DFA-6679-4E2D-8A12-334B476AB3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38250"/>
            <a:ext cx="10096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F6971"/>
                </a:solidFill>
              </a:defRPr>
            </a:pPr>
            <a:r>
              <a:rPr sz="1425" b="0">
                <a:solidFill>
                  <a:srgbClr val="6F6971"/>
                </a:solidFill>
              </a:rPr>
              <a:t>Support survivor-centered programming — naming rights reserved.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6C5D791-786F-48AF-AA2B-9CD769CE23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621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DDE2"/>
          </a:solidFill>
          <a:ln xmlns:a="http://schemas.openxmlformats.org/drawingml/2006/main" w="7620">
            <a:solidFill>
              <a:srgbClr val="E8DDE2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BFFF931-0B80-407A-B3B9-AEDA891886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66950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D92E6F"/>
                </a:solidFill>
              </a:defRPr>
            </a:pPr>
            <a:r>
              <a:rPr sz="1200" b="1">
                <a:solidFill>
                  <a:srgbClr val="D92E6F"/>
                </a:solidFill>
              </a:rPr>
              <a:t>MISSION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7EE7CA5-B592-4F15-BA1F-E7920C4591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003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E6E9435-F6FB-4C39-AC13-C485B32BD1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8003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Official Survivorship Sponsor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D510421-8CD0-4B06-B669-AAC4C27396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956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C88930B-690C-4A81-87A8-143D4FB52B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2956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Prominent program signage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D6BCC75-630D-4FAF-8FB8-CA9808BA77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7909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E5CFEA7-C242-4FD0-A40E-B4E21285C0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7909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Survivor-resource support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4000FAB-64F8-4AD2-8FDF-AD30272D4A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F1EF50C-7D75-4D9D-AE3F-6D569946A3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2862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Survivor Celebration activation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58701B3-0830-495F-9486-242E36E4B2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2266950"/>
            <a:ext cx="9525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DDE2"/>
          </a:solidFill>
          <a:ln xmlns:a="http://schemas.openxmlformats.org/drawingml/2006/main" w="7620">
            <a:solidFill>
              <a:srgbClr val="E8DDE2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B23DBE1-08EB-4A0B-A162-E5617F0C5C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266950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D92E6F"/>
                </a:solidFill>
              </a:defRPr>
            </a:pPr>
            <a:r>
              <a:rPr sz="1200" b="1">
                <a:solidFill>
                  <a:srgbClr val="D92E6F"/>
                </a:solidFill>
              </a:rPr>
              <a:t>VISIBILITY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77545E5-FAA1-4AD3-AE18-AFBE144D25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8003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2BEE860-F079-4977-ABB7-0DA2AABFA1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28003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Website + social campaign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AD5C63F-E16A-400B-AC31-DE37EA3B39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2956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9A3222B-E7DD-4148-8080-02F4FFC869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32956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Sponsor spotlight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D07D7B5-8AF4-473F-895E-35BDE03A6F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7909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30B0CEE-00CB-4894-B5C7-9B863B2964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37909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Stage recognition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EDEB0061-F9C1-4DCF-A0C4-124410440A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42862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BF3E125-D64C-45E5-B418-D4C63EC8B0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42862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Dedicated community activation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135F205F-0937-47B0-B7AF-58E35D15E7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2266950"/>
            <a:ext cx="9525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DDE2"/>
          </a:solidFill>
          <a:ln xmlns:a="http://schemas.openxmlformats.org/drawingml/2006/main" w="7620">
            <a:solidFill>
              <a:srgbClr val="E8DDE2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08042C07-7510-461E-93E6-BF4AF2EE2B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266950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D92E6F"/>
                </a:solidFill>
              </a:defRPr>
            </a:pPr>
            <a:r>
              <a:rPr sz="1200" b="1">
                <a:solidFill>
                  <a:srgbClr val="D92E6F"/>
                </a:solidFill>
              </a:rPr>
              <a:t>HOSPITALITY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63AEBEA6-0C7C-4A7A-81F2-BB1E135D99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8003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D1FF80CF-9F27-4025-B6ED-16A4112ADF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8003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12 GA + 6 VIP tickets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A6D281A9-C184-4FE3-9710-8192909CF7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32956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5A0DCA10-A3B1-4682-B69F-CB69970340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32956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Sponsor hospitality + reception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536FE575-5282-4506-8401-0851FFA7DF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37909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15FE0E87-5F6C-4102-82C5-1C88C65D48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37909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Employee/community allocation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53C3EC00-92B3-4ED2-AB98-811DC5AC76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42862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644473FA-103E-435C-B19D-D26A216939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42862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First renewal right</a:t>
            </a:r>
          </a:p>
        </p:txBody>
      </p:sp>
    </p:spTree>
    <p:extLst>
      <p:ext uri="{BB962C8B-B14F-4D97-AF65-F5344CB8AC3E}">
        <p14:creationId xmlns:p14="http://schemas.microsoft.com/office/powerpoint/2010/main" val="653002486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ACC1C3A0-C463-4B5E-B8D0-85BAFBBCF6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E6F"/>
          </a:solidFill>
          <a:ln xmlns:a="http://schemas.openxmlformats.org/drawingml/2006/main" w="7620">
            <a:solidFill>
              <a:srgbClr val="D92E6F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50CF593-29FB-4138-B16A-6CC9675665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3619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D92E6F"/>
                </a:solidFill>
              </a:defRPr>
            </a:pPr>
            <a:r>
              <a:rPr sz="975" b="1">
                <a:solidFill>
                  <a:srgbClr val="D92E6F"/>
                </a:solidFill>
              </a:rPr>
              <a:t>CHAMPAIGN PINK FEST 2026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DF24313-ED49-483A-89D6-79A4B4B1A3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266700"/>
            <a:ext cx="3105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6F6971"/>
                </a:solidFill>
              </a:defRPr>
            </a:pPr>
            <a:r>
              <a:rPr sz="975" b="1">
                <a:solidFill>
                  <a:srgbClr val="6F6971"/>
                </a:solidFill>
              </a:rPr>
              <a:t>COMMUNITY PARTNERSHIP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396182F-D215-4D5E-A1CC-45011F8A2D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109728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6F6971"/>
                </a:solidFill>
              </a:defRPr>
            </a:pPr>
            <a:r>
              <a:rPr sz="750" b="1">
                <a:solidFill>
                  <a:srgbClr val="6F6971"/>
                </a:solidFill>
              </a:rPr>
              <a:t>OCTOBER 17–18  •  08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D34E052-465F-421E-996E-F666A1F88B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8858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20212A"/>
                </a:solidFill>
              </a:defRPr>
            </a:pPr>
            <a:r>
              <a:rPr sz="2700" b="1">
                <a:solidFill>
                  <a:srgbClr val="20212A"/>
                </a:solidFill>
              </a:rPr>
              <a:t>OFFICIAL TRANSPORTATION PARTNER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0E20F73-509A-4A0E-BBE6-DD573E7FDC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9300" y="628650"/>
            <a:ext cx="1943100" cy="647700"/>
          </a:xfrm>
          <a:prstGeom xmlns:a="http://schemas.openxmlformats.org/drawingml/2006/main" prst="roundRect">
            <a:avLst>
              <a:gd name="adj" fmla="val 11765"/>
            </a:avLst>
          </a:prstGeom>
          <a:solidFill xmlns:a="http://schemas.openxmlformats.org/drawingml/2006/main">
            <a:srgbClr val="D92E6F"/>
          </a:solidFill>
          <a:ln xmlns:a="http://schemas.openxmlformats.org/drawingml/2006/main" w="7620">
            <a:solidFill>
              <a:srgbClr val="D92E6F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BC892A9-051D-49D5-B4EB-3EF9D14D7B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733425"/>
            <a:ext cx="1714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$25,000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D792FA4-B2D0-40C4-97D8-CB8A3FA78B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38250"/>
            <a:ext cx="10096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F6971"/>
                </a:solidFill>
              </a:defRPr>
            </a:pPr>
            <a:r>
              <a:rPr sz="1425" b="0">
                <a:solidFill>
                  <a:srgbClr val="6F6971"/>
                </a:solidFill>
              </a:rPr>
              <a:t>Help make Pink Fest accessible and easier to reach.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63CD8EC-4D25-42FF-BDDD-87C886AE8D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621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DDE2"/>
          </a:solidFill>
          <a:ln xmlns:a="http://schemas.openxmlformats.org/drawingml/2006/main" w="7620">
            <a:solidFill>
              <a:srgbClr val="E8DDE2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54FCE66-67A3-4503-84BC-2EBAE48672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66950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D92E6F"/>
                </a:solidFill>
              </a:defRPr>
            </a:pPr>
            <a:r>
              <a:rPr sz="1200" b="1">
                <a:solidFill>
                  <a:srgbClr val="D92E6F"/>
                </a:solidFill>
              </a:rPr>
              <a:t>TRANSPORTATION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01405F9-1DDD-43E0-AEE5-28AAD9022A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003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9466E25-30D3-4DD1-AEFE-72D0318860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8003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Official Transportation Partner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D32D67F-6E07-4705-A9E2-2E43854E0E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956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F6DBD11-C156-4667-8488-F3AAD6FC1F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2956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Branded transportation hub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FC35B7B-CC36-4B63-874C-2898D66911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7909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8C70905-15AF-4D01-AED3-2758D9184F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7909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Pickup/drop-off signage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F926EA5-B9C9-4BFD-98D0-00A977D056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EB986E3-DC47-4018-96B0-902B22718B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2862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Transportation map branding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30747A0-9ACA-4264-AC6D-94944845F5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2266950"/>
            <a:ext cx="9525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DDE2"/>
          </a:solidFill>
          <a:ln xmlns:a="http://schemas.openxmlformats.org/drawingml/2006/main" w="7620">
            <a:solidFill>
              <a:srgbClr val="E8DDE2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E03B7B2-9F7E-4F6C-B94F-A32BED10D1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266950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D92E6F"/>
                </a:solidFill>
              </a:defRPr>
            </a:pPr>
            <a:r>
              <a:rPr sz="1200" b="1">
                <a:solidFill>
                  <a:srgbClr val="D92E6F"/>
                </a:solidFill>
              </a:rPr>
              <a:t>CAMPAIGN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5DB493C-F8C1-48FA-8D8E-BDF767987C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8003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356FC14-5ECE-43BC-B349-C79DB4A376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28003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“Ride Pink” campaign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60524AC-CD3F-4ABD-BA66-302BB80EED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2956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67A1953-815B-41AC-B7F5-214C22EA69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32956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Website + social recognition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0944845-5DE4-47F5-A8A9-1B3139EF08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7909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2B93D34-E7D4-4EC0-8760-A1686A4072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37909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Transportation activation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1EBA4773-7E6D-4C0C-AEDF-D2067FCC44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42862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1691746C-E86D-41A8-8605-6B55E52064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42862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Branded information materials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076055ED-A720-4488-A646-B5AB55AA3A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2266950"/>
            <a:ext cx="9525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DDE2"/>
          </a:solidFill>
          <a:ln xmlns:a="http://schemas.openxmlformats.org/drawingml/2006/main" w="7620">
            <a:solidFill>
              <a:srgbClr val="E8DDE2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0BB5844E-487B-4906-A90D-C033E127D1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266950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D92E6F"/>
                </a:solidFill>
              </a:defRPr>
            </a:pPr>
            <a:r>
              <a:rPr sz="1200" b="1">
                <a:solidFill>
                  <a:srgbClr val="D92E6F"/>
                </a:solidFill>
              </a:rPr>
              <a:t>HOSPITALITY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1DD9BBE2-849D-49F5-8720-E9F7924D42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8003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28C7A971-DE2E-4819-92DB-7F260EBA05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8003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12 GA + 6 VIP tickets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92DA69F4-6DB2-430D-BF2D-854FCAEB40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32956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DE4B377C-E8B6-4E40-A75A-CC9EC93B84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32956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Sponsor hospitality + reception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238C5E7A-D718-45BB-A34C-0988E931C8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37909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47FD6BB3-73D2-457B-A645-0D62BB08B8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37909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Employee/community allocation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11E9F03A-5E7F-470E-A0E3-56991C1B2C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42862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DB262D1C-F5D8-41D6-8EBD-F78A950761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42862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First renewal right</a:t>
            </a:r>
          </a:p>
        </p:txBody>
      </p:sp>
    </p:spTree>
    <p:extLst>
      <p:ext uri="{BB962C8B-B14F-4D97-AF65-F5344CB8AC3E}">
        <p14:creationId xmlns:p14="http://schemas.microsoft.com/office/powerpoint/2010/main" val="1549441265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4B60A782-16A4-48D1-890D-635D31CD52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E6F"/>
          </a:solidFill>
          <a:ln xmlns:a="http://schemas.openxmlformats.org/drawingml/2006/main" w="7620">
            <a:solidFill>
              <a:srgbClr val="D92E6F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0EEF732-4B58-4386-8876-89763EC376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3619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D92E6F"/>
                </a:solidFill>
              </a:defRPr>
            </a:pPr>
            <a:r>
              <a:rPr sz="975" b="1">
                <a:solidFill>
                  <a:srgbClr val="D92E6F"/>
                </a:solidFill>
              </a:rPr>
              <a:t>CHAMPAIGN PINK FEST 2026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5528823-32E0-472C-9C7E-9E8EAF2132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266700"/>
            <a:ext cx="3105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6F6971"/>
                </a:solidFill>
              </a:defRPr>
            </a:pPr>
            <a:r>
              <a:rPr sz="975" b="1">
                <a:solidFill>
                  <a:srgbClr val="6F6971"/>
                </a:solidFill>
              </a:rPr>
              <a:t>COMMUNITY PARTNERSHIP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E47AFD9-2E39-4470-B5D9-45D8BBED5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109728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6F6971"/>
                </a:solidFill>
              </a:defRPr>
            </a:pPr>
            <a:r>
              <a:rPr sz="750" b="1">
                <a:solidFill>
                  <a:srgbClr val="6F6971"/>
                </a:solidFill>
              </a:rPr>
              <a:t>OCTOBER 17–18  •  09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474DDDF-32ED-49DA-AE21-A22694E375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8858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20212A"/>
                </a:solidFill>
              </a:defRPr>
            </a:pPr>
            <a:r>
              <a:rPr sz="2700" b="1">
                <a:solidFill>
                  <a:srgbClr val="20212A"/>
                </a:solidFill>
              </a:rPr>
              <a:t>WELLNESS PAVILION PARTNER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500B58A-3182-4029-B99A-169749132E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9300" y="628650"/>
            <a:ext cx="1943100" cy="647700"/>
          </a:xfrm>
          <a:prstGeom xmlns:a="http://schemas.openxmlformats.org/drawingml/2006/main" prst="roundRect">
            <a:avLst>
              <a:gd name="adj" fmla="val 11765"/>
            </a:avLst>
          </a:prstGeom>
          <a:solidFill xmlns:a="http://schemas.openxmlformats.org/drawingml/2006/main">
            <a:srgbClr val="D92E6F"/>
          </a:solidFill>
          <a:ln xmlns:a="http://schemas.openxmlformats.org/drawingml/2006/main" w="7620">
            <a:solidFill>
              <a:srgbClr val="D92E6F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C42162F-20C8-488C-A570-C5A5887A15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733425"/>
            <a:ext cx="1714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$20,000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DE9DB7D-3163-414A-A42F-A084FEDDBA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38250"/>
            <a:ext cx="10096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F6971"/>
                </a:solidFill>
              </a:defRPr>
            </a:pPr>
            <a:r>
              <a:rPr sz="1425" b="0">
                <a:solidFill>
                  <a:srgbClr val="6F6971"/>
                </a:solidFill>
              </a:rPr>
              <a:t>Support wellness programming and attendee engagement.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0C1B1B8-24DF-40AD-B1FD-96017A38B9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621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DDE2"/>
          </a:solidFill>
          <a:ln xmlns:a="http://schemas.openxmlformats.org/drawingml/2006/main" w="7620">
            <a:solidFill>
              <a:srgbClr val="E8DDE2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E625541-97EB-4511-BA7E-A4887DAEC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66950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D92E6F"/>
                </a:solidFill>
              </a:defRPr>
            </a:pPr>
            <a:r>
              <a:rPr sz="1200" b="1">
                <a:solidFill>
                  <a:srgbClr val="D92E6F"/>
                </a:solidFill>
              </a:rPr>
              <a:t>PRESENCE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FA86247-82A0-4EB6-9FC0-680E61D38E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003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5F10CD7-B833-4D25-BF6F-ADE7C2B2E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8003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Official Wellness Pavilion Sponsor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37BA9C9-DE34-45BC-B983-A6DA4E7270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956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0C8D6E5-CE69-4800-A42A-81DFA0414E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2956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Premium activation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95423B9-F020-49BA-868E-D683FA243A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7909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C189E3B-4F3F-4489-9462-4A33647F7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7909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Program signage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E263448-6A66-40F6-A7BE-5FBA6CD7FE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677D396-9DD4-44F0-9015-260CBC4207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2862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Website + map recognition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972773D-652B-4E40-A083-1ABB19FF10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2266950"/>
            <a:ext cx="9525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DDE2"/>
          </a:solidFill>
          <a:ln xmlns:a="http://schemas.openxmlformats.org/drawingml/2006/main" w="7620">
            <a:solidFill>
              <a:srgbClr val="E8DDE2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EAEDF3D-4A81-496A-AE8D-CA9AE6C321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266950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D92E6F"/>
                </a:solidFill>
              </a:defRPr>
            </a:pPr>
            <a:r>
              <a:rPr sz="1200" b="1">
                <a:solidFill>
                  <a:srgbClr val="D92E6F"/>
                </a:solidFill>
              </a:rPr>
              <a:t>ENGAGEMENT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9CF42C7-768F-4A75-9313-3FDAD71049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8003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3FEDCAB-C713-4C5E-A9E8-1A9DFA5758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28003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Wellness programming participation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A8D075B-CBD1-4AB9-9F83-47ABE38FCA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2956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BE60F0E-1C8C-4CB0-853B-F6EA1F6434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32956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Social recognition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E7F6E32-F0E4-48E9-8DF4-CEB9C4DB63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7909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4E48447-FECA-4990-95B1-8B30B9DB53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37909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Stage recognition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FE259EAD-45C4-4A2E-9364-A68BB99BCC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42862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1DB5F12A-6852-4FF7-B516-582A65E643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42862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Sponsor spotlight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5411E727-51C5-455E-9FEE-B3786FE21D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2266950"/>
            <a:ext cx="9525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DDE2"/>
          </a:solidFill>
          <a:ln xmlns:a="http://schemas.openxmlformats.org/drawingml/2006/main" w="7620">
            <a:solidFill>
              <a:srgbClr val="E8DDE2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7241FB22-913A-4E13-98E1-DB68B6B7BB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266950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D92E6F"/>
                </a:solidFill>
              </a:defRPr>
            </a:pPr>
            <a:r>
              <a:rPr sz="1200" b="1">
                <a:solidFill>
                  <a:srgbClr val="D92E6F"/>
                </a:solidFill>
              </a:rPr>
              <a:t>HOSPITALITY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288B65AB-2B11-4B07-92BA-6DA25F643F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8003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5FB1BB9A-0C5C-48B8-959E-76B7BE9352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8003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10 GA + 5 VIP tickets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EC30C966-F707-47DF-9774-751ED1D6E8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32956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929046DF-D309-44DB-9C77-3E9AAF8B8A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32956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Sponsor hospitality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FE8E6FD8-7FE5-4256-B285-EC184587F0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37909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D7A096F6-1A24-423A-B962-B39C61956C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37909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Employee/community allocation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446E47F6-F9AC-4384-85EA-5FDF338EB9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428625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2E6F"/>
                </a:solidFill>
              </a:defRPr>
            </a:pPr>
            <a:r>
              <a:rPr sz="1275" b="1">
                <a:solidFill>
                  <a:srgbClr val="D92E6F"/>
                </a:solidFill>
              </a:rPr>
              <a:t>•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6E786C01-EFCA-42C3-92A9-0AA6C76501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42862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212A"/>
                </a:solidFill>
              </a:defRPr>
            </a:pPr>
            <a:r>
              <a:rPr sz="1275" b="0">
                <a:solidFill>
                  <a:srgbClr val="20212A"/>
                </a:solidFill>
              </a:rPr>
              <a:t>Renewal priority</a:t>
            </a:r>
          </a:p>
        </p:txBody>
      </p:sp>
    </p:spTree>
    <p:extLst>
      <p:ext uri="{BB962C8B-B14F-4D97-AF65-F5344CB8AC3E}">
        <p14:creationId xmlns:p14="http://schemas.microsoft.com/office/powerpoint/2010/main" val="200621538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2026-09-04T18:00:59.0130000Z</dcterms:created>
  <dcterms:modified xsi:type="dcterms:W3CDTF">2026-09-04T18:00:59.0130000Z</dcterms:modified>
</coreProperties>
</file>