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880360"/>
            <a:ext cx="10332720" cy="6858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>
                <a:solidFill>
                  <a:srgbClr val="28272F"/>
                </a:solidFill>
                <a:latin typeface="Aptos Display"/>
              </a:rPr>
              <a:t>WHERE COMMUNITY MEETS PURPOSE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97280" y="3703320"/>
            <a:ext cx="9966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500" b="1">
                <a:solidFill>
                  <a:srgbClr val="B52A6F"/>
                </a:solidFill>
                <a:latin typeface="Aptos Display"/>
              </a:rPr>
              <a:t>2026 FESTIVAL VISION &amp; EXPERIENCE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2743200" y="4343400"/>
            <a:ext cx="192024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2816352" y="4407408"/>
            <a:ext cx="1773936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MUSIC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4754880" y="4343400"/>
            <a:ext cx="192024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828032" y="4407408"/>
            <a:ext cx="1773936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COMMUNITY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766560" y="4343400"/>
            <a:ext cx="192024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839712" y="4407408"/>
            <a:ext cx="1773936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SURVIVORSHIP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14400" y="5166360"/>
            <a:ext cx="10332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67656F"/>
                </a:solidFill>
                <a:latin typeface="Aptos"/>
              </a:rPr>
              <a:t>OCTOBER 17–18, 2026  •  CHAMPAIGN COUNTY FAIRGROUNDS  •  URBANA, ILLINOIS</a:t>
            </a:r>
          </a:p>
        </p:txBody>
      </p:sp>
      <p:sp>
        <p:nvSpPr>
          <p:cNvPr id="20" name="Rectangle 19"/>
          <p:cNvSpPr/>
          <p:nvPr/>
        </p:nvSpPr>
        <p:spPr>
          <a:xfrm>
            <a:off x="0" y="6080760"/>
            <a:ext cx="12191695" cy="77724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914400" y="6291072"/>
            <a:ext cx="10332720" cy="29260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ptos Display"/>
              </a:rPr>
              <a:t>A WEEKEND TO CELEBRATE LIFE, SUPPORT FAMILIES &amp; CREATE COMMUNITY IMPACT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1801368" y="237744"/>
            <a:ext cx="8558784" cy="22402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3" name="Picture 22" descr="10000009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5960" y="347472"/>
            <a:ext cx="8229600" cy="54864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Signature Experiences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Create moments guests remember, photograph and associate with the mission.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17320"/>
            <a:ext cx="3383280" cy="1691640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50392" y="1737360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PINK PROMISE WALL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14400" y="22860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Messages of hope, support and remembrance.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4389120" y="1417320"/>
            <a:ext cx="3383280" cy="1691640"/>
          </a:xfrm>
          <a:prstGeom prst="roundRect">
            <a:avLst/>
          </a:prstGeom>
          <a:solidFill>
            <a:srgbClr val="EFE9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4553712" y="1737360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GIANT PINK RIBBON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617720" y="22860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A recognizable festival landmark and photo moment.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8092440" y="1417320"/>
            <a:ext cx="3383280" cy="1691640"/>
          </a:xfrm>
          <a:prstGeom prst="roundRect">
            <a:avLst/>
          </a:prstGeom>
          <a:solidFill>
            <a:srgbClr val="E2F1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257031" y="1737360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SURVIVOR RECOGNITION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321040" y="22860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Meaningful moments that honor survivors and their stories.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85800" y="3474720"/>
            <a:ext cx="3383280" cy="1691640"/>
          </a:xfrm>
          <a:prstGeom prst="roundRect">
            <a:avLst/>
          </a:prstGeom>
          <a:solidFill>
            <a:srgbClr val="F8ECD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50392" y="3794759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FOREVER IN OUR HEARTS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14400" y="43434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A respectful memorial experience.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4389120" y="3474720"/>
            <a:ext cx="3383280" cy="1691640"/>
          </a:xfrm>
          <a:prstGeom prst="roundRect">
            <a:avLst/>
          </a:prstGeom>
          <a:solidFill>
            <a:srgbClr val="E5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4553712" y="3794759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WHO ARE YOU FIGHTING FOR?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4617720" y="43434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A personal installation centered on loved ones.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8092440" y="3474720"/>
            <a:ext cx="3383280" cy="1691640"/>
          </a:xfrm>
          <a:prstGeom prst="roundRect">
            <a:avLst/>
          </a:prstGeom>
          <a:solidFill>
            <a:srgbClr val="F5E8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8257031" y="3794759"/>
            <a:ext cx="3054096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28272F"/>
                </a:solidFill>
                <a:latin typeface="Aptos Display"/>
              </a:rPr>
              <a:t>SURVIVOR SPOTLIGHT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321040" y="4343400"/>
            <a:ext cx="292608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30" b="0">
                <a:solidFill>
                  <a:srgbClr val="67656F"/>
                </a:solidFill>
                <a:latin typeface="Aptos"/>
              </a:rPr>
              <a:t>Short stories and recognition moments woven into programming.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914400" y="5715000"/>
            <a:ext cx="103327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B52A6F"/>
                </a:solidFill>
                <a:latin typeface="Aptos"/>
              </a:rPr>
              <a:t>These experiences give Pink Fest emotional depth and create memorable moments guests can carry with them after the weekend.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3" name="Rectangle 2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ectangle 4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640080" y="502920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1">
                <a:solidFill>
                  <a:srgbClr val="FFFFFF"/>
                </a:solidFill>
                <a:latin typeface="Aptos Display"/>
              </a:rPr>
              <a:t>Why Pink Fest?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987552"/>
            <a:ext cx="1078992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DCD8E0"/>
                </a:solidFill>
                <a:latin typeface="Aptos"/>
              </a:rPr>
              <a:t>Enjoyment. Entertainment. Awareness. A weekend designed to give people more than one reason to be there.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685800" y="1600200"/>
            <a:ext cx="3429000" cy="4069080"/>
          </a:xfrm>
          <a:prstGeom prst="roundRect">
            <a:avLst/>
          </a:prstGeom>
          <a:solidFill>
            <a:srgbClr val="373540"/>
          </a:solidFill>
          <a:ln>
            <a:solidFill>
              <a:srgbClr val="545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68680" y="182880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DC4891"/>
                </a:solidFill>
                <a:latin typeface="Aptos Display"/>
              </a:rPr>
              <a:t>01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68680" y="233172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 Display"/>
              </a:rPr>
              <a:t>ENJOYMENT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60120" y="2926080"/>
            <a:ext cx="28803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1">
                <a:solidFill>
                  <a:srgbClr val="F6CFE2"/>
                </a:solidFill>
                <a:latin typeface="Aptos"/>
              </a:rPr>
              <a:t>Family fun • food • shopping • wellness • photo moments • community connection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05840" y="3886200"/>
            <a:ext cx="2788920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0">
                <a:solidFill>
                  <a:srgbClr val="E5E2E9"/>
                </a:solidFill>
                <a:latin typeface="Aptos"/>
              </a:rPr>
              <a:t>A festival people can enjoy together — whether they come with children, friends, coworkers or loved ones.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371600" y="5349240"/>
            <a:ext cx="2057400" cy="54864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ounded Rectangle 13"/>
          <p:cNvSpPr/>
          <p:nvPr/>
        </p:nvSpPr>
        <p:spPr>
          <a:xfrm>
            <a:off x="4480560" y="1600200"/>
            <a:ext cx="3429000" cy="4069080"/>
          </a:xfrm>
          <a:prstGeom prst="roundRect">
            <a:avLst/>
          </a:prstGeom>
          <a:solidFill>
            <a:srgbClr val="373540"/>
          </a:solidFill>
          <a:ln>
            <a:solidFill>
              <a:srgbClr val="545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4663440" y="182880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B52A6F"/>
                </a:solidFill>
                <a:latin typeface="Aptos Display"/>
              </a:rPr>
              <a:t>02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4663440" y="233172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 Display"/>
              </a:rPr>
              <a:t>ENTERTAINMENT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754880" y="2926080"/>
            <a:ext cx="28803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1">
                <a:solidFill>
                  <a:srgbClr val="F6CFE2"/>
                </a:solidFill>
                <a:latin typeface="Aptos"/>
              </a:rPr>
              <a:t>Live music • DJs • local talent • two stages • festival energy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800600" y="3886200"/>
            <a:ext cx="2788920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0">
                <a:solidFill>
                  <a:srgbClr val="E5E2E9"/>
                </a:solidFill>
                <a:latin typeface="Aptos"/>
              </a:rPr>
              <a:t>Music creates the excitement and gives guests a reason to stay, explore and experience the full weekend.</a:t>
            </a:r>
          </a:p>
        </p:txBody>
      </p:sp>
      <p:sp>
        <p:nvSpPr>
          <p:cNvPr id="19" name="Rectangle 18"/>
          <p:cNvSpPr/>
          <p:nvPr/>
        </p:nvSpPr>
        <p:spPr>
          <a:xfrm>
            <a:off x="5166360" y="5349240"/>
            <a:ext cx="2057400" cy="54864"/>
          </a:xfrm>
          <a:prstGeom prst="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ounded Rectangle 19"/>
          <p:cNvSpPr/>
          <p:nvPr/>
        </p:nvSpPr>
        <p:spPr>
          <a:xfrm>
            <a:off x="8275320" y="1600200"/>
            <a:ext cx="3429000" cy="4069080"/>
          </a:xfrm>
          <a:prstGeom prst="roundRect">
            <a:avLst/>
          </a:prstGeom>
          <a:solidFill>
            <a:srgbClr val="373540"/>
          </a:solidFill>
          <a:ln>
            <a:solidFill>
              <a:srgbClr val="5450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8458200" y="182880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705C84"/>
                </a:solidFill>
                <a:latin typeface="Aptos Display"/>
              </a:rPr>
              <a:t>03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458200" y="2331720"/>
            <a:ext cx="306324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ptos Display"/>
              </a:rPr>
              <a:t>AWARENESS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549640" y="2926080"/>
            <a:ext cx="28803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1">
                <a:solidFill>
                  <a:srgbClr val="F6CFE2"/>
                </a:solidFill>
                <a:latin typeface="Aptos"/>
              </a:rPr>
              <a:t>Education • resources • survivor recognition • remembrance • hope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8595360" y="3886200"/>
            <a:ext cx="2788920" cy="12344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19" b="0">
                <a:solidFill>
                  <a:srgbClr val="E5E2E9"/>
                </a:solidFill>
                <a:latin typeface="Aptos"/>
              </a:rPr>
              <a:t>The mission remains visible in a way that is welcoming, useful and woven naturally into the festival experience.</a:t>
            </a:r>
          </a:p>
        </p:txBody>
      </p:sp>
      <p:sp>
        <p:nvSpPr>
          <p:cNvPr id="25" name="Rectangle 24"/>
          <p:cNvSpPr/>
          <p:nvPr/>
        </p:nvSpPr>
        <p:spPr>
          <a:xfrm>
            <a:off x="8961120" y="5349240"/>
            <a:ext cx="2057400" cy="54864"/>
          </a:xfrm>
          <a:prstGeom prst="rect">
            <a:avLst/>
          </a:prstGeom>
          <a:solidFill>
            <a:srgbClr val="705C8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914400" y="5989320"/>
            <a:ext cx="103327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FFFFFF"/>
                </a:solidFill>
                <a:latin typeface="Aptos Display"/>
              </a:rPr>
              <a:t>PINK FEST IS WHERE A GREAT WEEKEND AND A MEANINGFUL PURPOSE COME TOGETHER.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914400" y="2926080"/>
            <a:ext cx="103327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800" b="1">
                <a:solidFill>
                  <a:srgbClr val="FFFFFF"/>
                </a:solidFill>
                <a:latin typeface="Aptos Display"/>
              </a:rPr>
              <a:t>LET'S BUILD PINK FEST TOGETHER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234440" y="3703320"/>
            <a:ext cx="97383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FAC6DE"/>
                </a:solidFill>
                <a:latin typeface="Aptos Display"/>
              </a:rPr>
              <a:t>Your organization doesn't have to simply sponsor Pink Fest.
It can help create the experience.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14400" y="4892040"/>
            <a:ext cx="10332720" cy="3657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ptos"/>
              </a:rPr>
              <a:t>OCTOBER 17–18, 2026  •  CHAMPAIGN COUNTY FAIRGROUNDS  •  URBANA, ILLINOIS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97280" y="5623560"/>
            <a:ext cx="9966960" cy="5029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F0DBE7"/>
                </a:solidFill>
                <a:latin typeface="Aptos Display"/>
              </a:rPr>
              <a:t>MUSIC • FAMILY • SURVIVORSHIP • LOCAL BUSINESS • COMMUNITY IMPACT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6473952"/>
            <a:ext cx="1033272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750" b="0">
                <a:solidFill>
                  <a:srgbClr val="B4B2BC"/>
                </a:solidFill>
                <a:latin typeface="Aptos"/>
              </a:rPr>
              <a:t>Festival concepts, programming, partners and site configuration are subject to final confirmation.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715768" y="210311"/>
            <a:ext cx="6729984" cy="1783080"/>
          </a:xfrm>
          <a:prstGeom prst="round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7" name="Picture 16" descr="1000000937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0360" y="320040"/>
            <a:ext cx="6400800" cy="42671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More Than a Festival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Pink Fest brings together people who may arrive for different reasons — and gives them one community to belong to.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92240" y="1417320"/>
            <a:ext cx="4937760" cy="4343400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6903720" y="1828800"/>
            <a:ext cx="4023360" cy="914400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040879" y="2039112"/>
            <a:ext cx="3749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 Display"/>
              </a:rPr>
              <a:t>PINK FEST</a:t>
            </a:r>
          </a:p>
        </p:txBody>
      </p:sp>
      <p:sp>
        <p:nvSpPr>
          <p:cNvPr id="10" name="Oval 9"/>
          <p:cNvSpPr/>
          <p:nvPr/>
        </p:nvSpPr>
        <p:spPr>
          <a:xfrm>
            <a:off x="6903720" y="329183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6967728" y="349300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360920" y="329183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424928" y="349300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818120" y="329183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7882128" y="349300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275320" y="329183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339328" y="349300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732520" y="329183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796528" y="349300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189720" y="329183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253728" y="349300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646920" y="329183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710928" y="349300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104120" y="329183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0168128" y="349300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10561320" y="329183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625328" y="349300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6976872" y="379475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040880" y="399592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434072" y="379475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498080" y="399592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891272" y="379475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7955280" y="399592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8348472" y="379475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412480" y="399592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8805672" y="379475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869680" y="399592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9262872" y="379475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326880" y="399592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9720072" y="379475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9784080" y="399592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10177272" y="379475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10241280" y="399592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10634472" y="379475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10698480" y="399592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6903720" y="429767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6967728" y="449884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7360920" y="429767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7424928" y="449884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7818120" y="429767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7882128" y="449884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8275320" y="429767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8339328" y="449884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8732520" y="429767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8796528" y="449884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9189720" y="429767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9253728" y="449884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9646920" y="429767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9710928" y="449884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Oval 59"/>
          <p:cNvSpPr/>
          <p:nvPr/>
        </p:nvSpPr>
        <p:spPr>
          <a:xfrm>
            <a:off x="10104120" y="429767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10168128" y="449884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10561320" y="429767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10625328" y="449884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6976872" y="480060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7040880" y="500176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7434072" y="480060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498080" y="500176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Oval 67"/>
          <p:cNvSpPr/>
          <p:nvPr/>
        </p:nvSpPr>
        <p:spPr>
          <a:xfrm>
            <a:off x="7891272" y="480060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7955280" y="500176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Oval 69"/>
          <p:cNvSpPr/>
          <p:nvPr/>
        </p:nvSpPr>
        <p:spPr>
          <a:xfrm>
            <a:off x="8348472" y="480060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ounded Rectangle 70"/>
          <p:cNvSpPr/>
          <p:nvPr/>
        </p:nvSpPr>
        <p:spPr>
          <a:xfrm>
            <a:off x="8412480" y="500176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Oval 71"/>
          <p:cNvSpPr/>
          <p:nvPr/>
        </p:nvSpPr>
        <p:spPr>
          <a:xfrm>
            <a:off x="8805672" y="480060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>
            <a:off x="8869680" y="500176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Oval 73"/>
          <p:cNvSpPr/>
          <p:nvPr/>
        </p:nvSpPr>
        <p:spPr>
          <a:xfrm>
            <a:off x="9262872" y="480060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ed Rectangle 74"/>
          <p:cNvSpPr/>
          <p:nvPr/>
        </p:nvSpPr>
        <p:spPr>
          <a:xfrm>
            <a:off x="9326880" y="500176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Oval 75"/>
          <p:cNvSpPr/>
          <p:nvPr/>
        </p:nvSpPr>
        <p:spPr>
          <a:xfrm>
            <a:off x="9720072" y="480060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ounded Rectangle 76"/>
          <p:cNvSpPr/>
          <p:nvPr/>
        </p:nvSpPr>
        <p:spPr>
          <a:xfrm>
            <a:off x="9784080" y="500176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Oval 77"/>
          <p:cNvSpPr/>
          <p:nvPr/>
        </p:nvSpPr>
        <p:spPr>
          <a:xfrm>
            <a:off x="10177272" y="480060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ounded Rectangle 78"/>
          <p:cNvSpPr/>
          <p:nvPr/>
        </p:nvSpPr>
        <p:spPr>
          <a:xfrm>
            <a:off x="10241280" y="500176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Oval 79"/>
          <p:cNvSpPr/>
          <p:nvPr/>
        </p:nvSpPr>
        <p:spPr>
          <a:xfrm>
            <a:off x="10634472" y="480060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ounded Rectangle 80"/>
          <p:cNvSpPr/>
          <p:nvPr/>
        </p:nvSpPr>
        <p:spPr>
          <a:xfrm>
            <a:off x="10698480" y="500176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TextBox 81"/>
          <p:cNvSpPr txBox="1"/>
          <p:nvPr/>
        </p:nvSpPr>
        <p:spPr>
          <a:xfrm>
            <a:off x="685800" y="1554480"/>
            <a:ext cx="539496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300" b="1">
                <a:solidFill>
                  <a:srgbClr val="B52A6F"/>
                </a:solidFill>
                <a:latin typeface="Aptos Display"/>
              </a:rPr>
              <a:t>Music gets people through the gate.
Purpose gives them a reason to remember it.</a:t>
            </a:r>
          </a:p>
        </p:txBody>
      </p:sp>
      <p:sp>
        <p:nvSpPr>
          <p:cNvPr id="83" name="Rounded Rectangle 82"/>
          <p:cNvSpPr/>
          <p:nvPr/>
        </p:nvSpPr>
        <p:spPr>
          <a:xfrm>
            <a:off x="685800" y="2743200"/>
            <a:ext cx="5349240" cy="219456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Rectangle 83"/>
          <p:cNvSpPr/>
          <p:nvPr/>
        </p:nvSpPr>
        <p:spPr>
          <a:xfrm>
            <a:off x="685800" y="2743200"/>
            <a:ext cx="64008" cy="219456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5" name="TextBox 84"/>
          <p:cNvSpPr txBox="1"/>
          <p:nvPr/>
        </p:nvSpPr>
        <p:spPr>
          <a:xfrm>
            <a:off x="886968" y="2889504"/>
            <a:ext cx="498347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THE COMMUNITY WE'RE BUILDING</a:t>
            </a:r>
          </a:p>
        </p:txBody>
      </p:sp>
      <p:sp>
        <p:nvSpPr>
          <p:cNvPr id="86" name="TextBox 85"/>
          <p:cNvSpPr txBox="1"/>
          <p:nvPr/>
        </p:nvSpPr>
        <p:spPr>
          <a:xfrm>
            <a:off x="886968" y="3310128"/>
            <a:ext cx="4965192" cy="149961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Survivors and supporters • families • music fans • healthcare professionals • nonprofits • local entrepreneurs • artists • students • employers • community leaders</a:t>
            </a:r>
          </a:p>
        </p:txBody>
      </p:sp>
      <p:sp>
        <p:nvSpPr>
          <p:cNvPr id="87" name="TextBox 86"/>
          <p:cNvSpPr txBox="1"/>
          <p:nvPr/>
        </p:nvSpPr>
        <p:spPr>
          <a:xfrm>
            <a:off x="713232" y="5257800"/>
            <a:ext cx="530352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The goal: a festival that feels joyful, inclusive and meaningful — without feeling like a traditional fundraiser.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89" name="Rounded Rectangle 88"/>
          <p:cNvSpPr/>
          <p:nvPr/>
        </p:nvSpPr>
        <p:spPr>
          <a:xfrm>
            <a:off x="6492240" y="5486400"/>
            <a:ext cx="4937760" cy="56692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0" name="TextBox 89"/>
          <p:cNvSpPr txBox="1"/>
          <p:nvPr/>
        </p:nvSpPr>
        <p:spPr>
          <a:xfrm>
            <a:off x="6675120" y="5623560"/>
            <a:ext cx="4572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>
                <a:solidFill>
                  <a:srgbClr val="FFFFFF"/>
                </a:solidFill>
                <a:latin typeface="Aptos Display"/>
              </a:rPr>
              <a:t>ENJOY • CONNECT • CELEBRATE • LEARN</a:t>
            </a:r>
          </a:p>
        </p:txBody>
      </p:sp>
      <p:sp>
        <p:nvSpPr>
          <p:cNvPr id="91" name="Rectangle 90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One Festival. Many Reasons to Come.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A weekend with enough variety that families, fans, survivors and community partners can all find their place.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63040"/>
            <a:ext cx="2514600" cy="1783080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22960" y="178308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LIVE MUSIC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0392" y="233172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Two stages + diverse programming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3474720" y="1463040"/>
            <a:ext cx="2514600" cy="1783080"/>
          </a:xfrm>
          <a:prstGeom prst="roundRect">
            <a:avLst/>
          </a:prstGeom>
          <a:solidFill>
            <a:srgbClr val="FFD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3611879" y="178308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FAMILY FUN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639312" y="233172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Bounce houses + activities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263640" y="1463040"/>
            <a:ext cx="2514600" cy="1783080"/>
          </a:xfrm>
          <a:prstGeom prst="roundRect">
            <a:avLst/>
          </a:prstGeom>
          <a:solidFill>
            <a:srgbClr val="F8ECD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400800" y="178308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FOOD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428231" y="233172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Local flavors + festival favorites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9052559" y="1463040"/>
            <a:ext cx="2514600" cy="1783080"/>
          </a:xfrm>
          <a:prstGeom prst="roundRect">
            <a:avLst/>
          </a:prstGeom>
          <a:solidFill>
            <a:srgbClr val="E5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9189719" y="178308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SHOP LOCAL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9217151" y="233172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Boutiques + makers + entrepreneurs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85800" y="3611880"/>
            <a:ext cx="2514600" cy="1783080"/>
          </a:xfrm>
          <a:prstGeom prst="roundRect">
            <a:avLst/>
          </a:prstGeom>
          <a:solidFill>
            <a:srgbClr val="E2F1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822960" y="393192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WELLNESS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850392" y="448056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Rest, movement + resources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3474720" y="3611880"/>
            <a:ext cx="2514600" cy="1783080"/>
          </a:xfrm>
          <a:prstGeom prst="roundRect">
            <a:avLst/>
          </a:prstGeom>
          <a:solidFill>
            <a:srgbClr val="EFE9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611879" y="393192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SURVIVORSHIP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639312" y="448056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Recognition + support + remembrance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6263640" y="3611880"/>
            <a:ext cx="2514600" cy="1783080"/>
          </a:xfrm>
          <a:prstGeom prst="roundRect">
            <a:avLst/>
          </a:prstGeom>
          <a:solidFill>
            <a:srgbClr val="F5E8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TextBox 25"/>
          <p:cNvSpPr txBox="1"/>
          <p:nvPr/>
        </p:nvSpPr>
        <p:spPr>
          <a:xfrm>
            <a:off x="6400800" y="393192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COMMUNITY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428231" y="448056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Organizations + local connections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9052559" y="3611880"/>
            <a:ext cx="2514600" cy="1783080"/>
          </a:xfrm>
          <a:prstGeom prst="roundRect">
            <a:avLst/>
          </a:prstGeom>
          <a:solidFill>
            <a:srgbClr val="EEEEF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9189719" y="3931920"/>
            <a:ext cx="224028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28272F"/>
                </a:solidFill>
                <a:latin typeface="Aptos Display"/>
              </a:rPr>
              <a:t>IMPACT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9217151" y="4480560"/>
            <a:ext cx="2185416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69" b="0">
                <a:solidFill>
                  <a:srgbClr val="67656F"/>
                </a:solidFill>
                <a:latin typeface="Aptos"/>
              </a:rPr>
              <a:t>Awareness + meaningful partnerships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914400" y="5760720"/>
            <a:ext cx="1033272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200" b="1">
                <a:solidFill>
                  <a:srgbClr val="B52A6F"/>
                </a:solidFill>
                <a:latin typeface="Aptos Display"/>
              </a:rPr>
              <a:t>Pink Fest is designed so guests can build their own day — and keep discovering new experiences.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The Pink Fest Community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Pink Fest is built around real people — families, survivors, supporters, music fans, local businesses and the broader community.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17320"/>
            <a:ext cx="5074920" cy="123444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1417320"/>
            <a:ext cx="64008" cy="123444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156362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FAMILIES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198424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A welcoming day out with activities for children and adults.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417320"/>
            <a:ext cx="5074920" cy="1234440"/>
          </a:xfrm>
          <a:prstGeom prst="roundRect">
            <a:avLst/>
          </a:prstGeom>
          <a:solidFill>
            <a:srgbClr val="F8F8FA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417320"/>
            <a:ext cx="64008" cy="123444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9088" y="156362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SURVIVORS + SUPPORTERS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198424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A visible place for recognition, resources, hope and remembrance.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685800" y="2926080"/>
            <a:ext cx="5074920" cy="123444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685800" y="2926080"/>
            <a:ext cx="64008" cy="123444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86968" y="307238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MUSIC FANS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86968" y="349300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Live entertainment and a festival atmosphere that drives energy.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6217920" y="2926080"/>
            <a:ext cx="5074920" cy="1234440"/>
          </a:xfrm>
          <a:prstGeom prst="roundRect">
            <a:avLst/>
          </a:prstGeom>
          <a:solidFill>
            <a:srgbClr val="F8F8FA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Rectangle 19"/>
          <p:cNvSpPr/>
          <p:nvPr/>
        </p:nvSpPr>
        <p:spPr>
          <a:xfrm>
            <a:off x="6217920" y="2926080"/>
            <a:ext cx="64008" cy="123444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6419088" y="307238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LOCAL SHOPPERS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419088" y="349300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Guests ready to discover food, boutiques, makers and community businesses.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685800" y="4434840"/>
            <a:ext cx="5074920" cy="123444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Rectangle 23"/>
          <p:cNvSpPr/>
          <p:nvPr/>
        </p:nvSpPr>
        <p:spPr>
          <a:xfrm>
            <a:off x="685800" y="4434840"/>
            <a:ext cx="64008" cy="123444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TextBox 24"/>
          <p:cNvSpPr txBox="1"/>
          <p:nvPr/>
        </p:nvSpPr>
        <p:spPr>
          <a:xfrm>
            <a:off x="886968" y="458114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HEALTH + NONPROFIT COMMUNITY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86968" y="500176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A setting for useful conversations outside a clinical environment.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217920" y="4434840"/>
            <a:ext cx="5074920" cy="1234440"/>
          </a:xfrm>
          <a:prstGeom prst="roundRect">
            <a:avLst/>
          </a:prstGeom>
          <a:solidFill>
            <a:srgbClr val="F8F8FA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6217920" y="4434840"/>
            <a:ext cx="64008" cy="123444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19088" y="4581144"/>
            <a:ext cx="4709159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EMPLOYERS + COMMUNITY LEADERS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6419088" y="5001768"/>
            <a:ext cx="4690872" cy="5394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A public opportunity to show up for the community in a meaningful way.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731520" y="5943600"/>
            <a:ext cx="1078992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We will market the opportunity responsibly and avoid promising audience demographics or sales results that have not been established.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33" name="Rectangle 32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Explore Pink Fest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A community-first layout that encourages guests to move, discover and spend time throughout the festival.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40080" y="1417320"/>
            <a:ext cx="10927080" cy="4526280"/>
          </a:xfrm>
          <a:prstGeom prst="roundRect">
            <a:avLst/>
          </a:prstGeom>
          <a:solidFill>
            <a:srgbClr val="FFFFFF"/>
          </a:solidFill>
          <a:ln>
            <a:solidFill>
              <a:srgbClr val="EBD7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868680" y="1691640"/>
            <a:ext cx="2926080" cy="1005840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941832" y="1892808"/>
            <a:ext cx="27797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LIVE MUSIC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41832" y="2221992"/>
            <a:ext cx="27797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Main + Pink Stages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3977639" y="1691640"/>
            <a:ext cx="2926080" cy="1005840"/>
          </a:xfrm>
          <a:prstGeom prst="roundRect">
            <a:avLst/>
          </a:prstGeom>
          <a:solidFill>
            <a:srgbClr val="EFE9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4050791" y="1892808"/>
            <a:ext cx="27797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PINK VILLAGE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050791" y="2221992"/>
            <a:ext cx="27797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Health + Resources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7086600" y="1691640"/>
            <a:ext cx="3520440" cy="1005840"/>
          </a:xfrm>
          <a:prstGeom prst="roundRect">
            <a:avLst/>
          </a:prstGeom>
          <a:solidFill>
            <a:srgbClr val="FFDEE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7159752" y="1892808"/>
            <a:ext cx="33741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KIDS PINK ZONE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159752" y="2221992"/>
            <a:ext cx="337413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Bounce + Family Fun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868680" y="2926080"/>
            <a:ext cx="2926080" cy="1005840"/>
          </a:xfrm>
          <a:prstGeom prst="roundRect">
            <a:avLst/>
          </a:prstGeom>
          <a:solidFill>
            <a:srgbClr val="E2F1E5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941832" y="3127248"/>
            <a:ext cx="27797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SURVIVOR + WELLNESS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941832" y="3456432"/>
            <a:ext cx="27797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Support + Recognition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977639" y="2926080"/>
            <a:ext cx="2926080" cy="1005840"/>
          </a:xfrm>
          <a:prstGeom prst="roundRect">
            <a:avLst/>
          </a:prstGeom>
          <a:solidFill>
            <a:srgbClr val="F8ECD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4050791" y="3127248"/>
            <a:ext cx="27797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TASTE PINK FEST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050791" y="3456432"/>
            <a:ext cx="27797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Food + Drinks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086600" y="2926080"/>
            <a:ext cx="3520440" cy="1005840"/>
          </a:xfrm>
          <a:prstGeom prst="roundRect">
            <a:avLst/>
          </a:prstGeom>
          <a:solidFill>
            <a:srgbClr val="E5F0F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7159752" y="3127248"/>
            <a:ext cx="337413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SHOP LOCAL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159752" y="3456432"/>
            <a:ext cx="337413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Vendors + Marketplace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2057400" y="4160520"/>
            <a:ext cx="3383280" cy="1005840"/>
          </a:xfrm>
          <a:prstGeom prst="roundRect">
            <a:avLst/>
          </a:prstGeom>
          <a:solidFill>
            <a:srgbClr val="F5E8F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TextBox 26"/>
          <p:cNvSpPr txBox="1"/>
          <p:nvPr/>
        </p:nvSpPr>
        <p:spPr>
          <a:xfrm>
            <a:off x="2130552" y="4361688"/>
            <a:ext cx="32369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SIGNATURE MOMENTS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2130552" y="4690872"/>
            <a:ext cx="32369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Promise Wall + Memorial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623560" y="4160520"/>
            <a:ext cx="3383280" cy="1005840"/>
          </a:xfrm>
          <a:prstGeom prst="roundRect">
            <a:avLst/>
          </a:prstGeom>
          <a:solidFill>
            <a:srgbClr val="EFE9F8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5696712" y="4361688"/>
            <a:ext cx="3236976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50" b="1">
                <a:solidFill>
                  <a:srgbClr val="28272F"/>
                </a:solidFill>
                <a:latin typeface="Aptos"/>
              </a:rPr>
              <a:t>VIP + HOSPITALITY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5696712" y="4690872"/>
            <a:ext cx="3236976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850" b="0">
                <a:solidFill>
                  <a:srgbClr val="67656F"/>
                </a:solidFill>
                <a:latin typeface="Aptos"/>
              </a:rPr>
              <a:t>Premium Experience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4389120" y="5440680"/>
            <a:ext cx="3383280" cy="38404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4462272" y="5504688"/>
            <a:ext cx="3236976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FFFFFF"/>
                </a:solidFill>
                <a:latin typeface="Aptos"/>
              </a:rPr>
              <a:t>WELCOME • MAIN ENTRANCE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Music &amp; Entertainment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Two stages create both big festival moments and opportunities for discovery.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629400" y="1371600"/>
            <a:ext cx="4663440" cy="4297680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040880" y="1783080"/>
            <a:ext cx="3749039" cy="914400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7178040" y="1993392"/>
            <a:ext cx="34747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800" b="1">
                <a:solidFill>
                  <a:srgbClr val="FFFFFF"/>
                </a:solidFill>
                <a:latin typeface="Aptos Display"/>
              </a:rPr>
              <a:t>PINK FEST</a:t>
            </a:r>
          </a:p>
        </p:txBody>
      </p:sp>
      <p:sp>
        <p:nvSpPr>
          <p:cNvPr id="10" name="Oval 9"/>
          <p:cNvSpPr/>
          <p:nvPr/>
        </p:nvSpPr>
        <p:spPr>
          <a:xfrm>
            <a:off x="7040880" y="324612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7104888" y="344728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7467599" y="324612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ounded Rectangle 12"/>
          <p:cNvSpPr/>
          <p:nvPr/>
        </p:nvSpPr>
        <p:spPr>
          <a:xfrm>
            <a:off x="7531608" y="344728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7894320" y="324612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Rounded Rectangle 14"/>
          <p:cNvSpPr/>
          <p:nvPr/>
        </p:nvSpPr>
        <p:spPr>
          <a:xfrm>
            <a:off x="7958328" y="344728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8321040" y="324612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Rounded Rectangle 16"/>
          <p:cNvSpPr/>
          <p:nvPr/>
        </p:nvSpPr>
        <p:spPr>
          <a:xfrm>
            <a:off x="8385048" y="344728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Oval 17"/>
          <p:cNvSpPr/>
          <p:nvPr/>
        </p:nvSpPr>
        <p:spPr>
          <a:xfrm>
            <a:off x="8747760" y="324612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ounded Rectangle 18"/>
          <p:cNvSpPr/>
          <p:nvPr/>
        </p:nvSpPr>
        <p:spPr>
          <a:xfrm>
            <a:off x="8811768" y="344728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Oval 19"/>
          <p:cNvSpPr/>
          <p:nvPr/>
        </p:nvSpPr>
        <p:spPr>
          <a:xfrm>
            <a:off x="9174480" y="324612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Rounded Rectangle 20"/>
          <p:cNvSpPr/>
          <p:nvPr/>
        </p:nvSpPr>
        <p:spPr>
          <a:xfrm>
            <a:off x="9238488" y="344728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Oval 21"/>
          <p:cNvSpPr/>
          <p:nvPr/>
        </p:nvSpPr>
        <p:spPr>
          <a:xfrm>
            <a:off x="9601200" y="324612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Rounded Rectangle 22"/>
          <p:cNvSpPr/>
          <p:nvPr/>
        </p:nvSpPr>
        <p:spPr>
          <a:xfrm>
            <a:off x="9665208" y="344728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Oval 23"/>
          <p:cNvSpPr/>
          <p:nvPr/>
        </p:nvSpPr>
        <p:spPr>
          <a:xfrm>
            <a:off x="10027920" y="324612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5" name="Rounded Rectangle 24"/>
          <p:cNvSpPr/>
          <p:nvPr/>
        </p:nvSpPr>
        <p:spPr>
          <a:xfrm>
            <a:off x="10091928" y="344728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6" name="Oval 25"/>
          <p:cNvSpPr/>
          <p:nvPr/>
        </p:nvSpPr>
        <p:spPr>
          <a:xfrm>
            <a:off x="10454640" y="324612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10518648" y="344728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Oval 27"/>
          <p:cNvSpPr/>
          <p:nvPr/>
        </p:nvSpPr>
        <p:spPr>
          <a:xfrm>
            <a:off x="7114032" y="374903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Rounded Rectangle 28"/>
          <p:cNvSpPr/>
          <p:nvPr/>
        </p:nvSpPr>
        <p:spPr>
          <a:xfrm>
            <a:off x="7178040" y="395020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Oval 29"/>
          <p:cNvSpPr/>
          <p:nvPr/>
        </p:nvSpPr>
        <p:spPr>
          <a:xfrm>
            <a:off x="7540751" y="374903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7604760" y="395020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Oval 31"/>
          <p:cNvSpPr/>
          <p:nvPr/>
        </p:nvSpPr>
        <p:spPr>
          <a:xfrm>
            <a:off x="7967472" y="374903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Rounded Rectangle 32"/>
          <p:cNvSpPr/>
          <p:nvPr/>
        </p:nvSpPr>
        <p:spPr>
          <a:xfrm>
            <a:off x="8031480" y="395020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Oval 33"/>
          <p:cNvSpPr/>
          <p:nvPr/>
        </p:nvSpPr>
        <p:spPr>
          <a:xfrm>
            <a:off x="8394192" y="374903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8458200" y="395020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Oval 35"/>
          <p:cNvSpPr/>
          <p:nvPr/>
        </p:nvSpPr>
        <p:spPr>
          <a:xfrm>
            <a:off x="8820912" y="374903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ounded Rectangle 36"/>
          <p:cNvSpPr/>
          <p:nvPr/>
        </p:nvSpPr>
        <p:spPr>
          <a:xfrm>
            <a:off x="8884920" y="395020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Oval 37"/>
          <p:cNvSpPr/>
          <p:nvPr/>
        </p:nvSpPr>
        <p:spPr>
          <a:xfrm>
            <a:off x="9247632" y="3749039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311640" y="3950207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Oval 39"/>
          <p:cNvSpPr/>
          <p:nvPr/>
        </p:nvSpPr>
        <p:spPr>
          <a:xfrm>
            <a:off x="9674352" y="3749039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Rounded Rectangle 40"/>
          <p:cNvSpPr/>
          <p:nvPr/>
        </p:nvSpPr>
        <p:spPr>
          <a:xfrm>
            <a:off x="9738360" y="3950207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Oval 41"/>
          <p:cNvSpPr/>
          <p:nvPr/>
        </p:nvSpPr>
        <p:spPr>
          <a:xfrm>
            <a:off x="10101072" y="3749039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10165080" y="3950207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Oval 43"/>
          <p:cNvSpPr/>
          <p:nvPr/>
        </p:nvSpPr>
        <p:spPr>
          <a:xfrm>
            <a:off x="10527792" y="3749039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Rounded Rectangle 44"/>
          <p:cNvSpPr/>
          <p:nvPr/>
        </p:nvSpPr>
        <p:spPr>
          <a:xfrm>
            <a:off x="10591800" y="3950207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Oval 45"/>
          <p:cNvSpPr/>
          <p:nvPr/>
        </p:nvSpPr>
        <p:spPr>
          <a:xfrm>
            <a:off x="7040880" y="425196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Rounded Rectangle 46"/>
          <p:cNvSpPr/>
          <p:nvPr/>
        </p:nvSpPr>
        <p:spPr>
          <a:xfrm>
            <a:off x="7104888" y="445312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Oval 47"/>
          <p:cNvSpPr/>
          <p:nvPr/>
        </p:nvSpPr>
        <p:spPr>
          <a:xfrm>
            <a:off x="7467599" y="425196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Rounded Rectangle 48"/>
          <p:cNvSpPr/>
          <p:nvPr/>
        </p:nvSpPr>
        <p:spPr>
          <a:xfrm>
            <a:off x="7531608" y="445312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Oval 49"/>
          <p:cNvSpPr/>
          <p:nvPr/>
        </p:nvSpPr>
        <p:spPr>
          <a:xfrm>
            <a:off x="7894320" y="425196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Rounded Rectangle 50"/>
          <p:cNvSpPr/>
          <p:nvPr/>
        </p:nvSpPr>
        <p:spPr>
          <a:xfrm>
            <a:off x="7958328" y="445312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Oval 51"/>
          <p:cNvSpPr/>
          <p:nvPr/>
        </p:nvSpPr>
        <p:spPr>
          <a:xfrm>
            <a:off x="8321040" y="425196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Rounded Rectangle 52"/>
          <p:cNvSpPr/>
          <p:nvPr/>
        </p:nvSpPr>
        <p:spPr>
          <a:xfrm>
            <a:off x="8385048" y="445312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Oval 53"/>
          <p:cNvSpPr/>
          <p:nvPr/>
        </p:nvSpPr>
        <p:spPr>
          <a:xfrm>
            <a:off x="8747760" y="425196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ounded Rectangle 54"/>
          <p:cNvSpPr/>
          <p:nvPr/>
        </p:nvSpPr>
        <p:spPr>
          <a:xfrm>
            <a:off x="8811768" y="445312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Oval 55"/>
          <p:cNvSpPr/>
          <p:nvPr/>
        </p:nvSpPr>
        <p:spPr>
          <a:xfrm>
            <a:off x="9174480" y="425196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Rounded Rectangle 56"/>
          <p:cNvSpPr/>
          <p:nvPr/>
        </p:nvSpPr>
        <p:spPr>
          <a:xfrm>
            <a:off x="9238488" y="445312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Oval 57"/>
          <p:cNvSpPr/>
          <p:nvPr/>
        </p:nvSpPr>
        <p:spPr>
          <a:xfrm>
            <a:off x="9601200" y="425196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Rounded Rectangle 58"/>
          <p:cNvSpPr/>
          <p:nvPr/>
        </p:nvSpPr>
        <p:spPr>
          <a:xfrm>
            <a:off x="9665208" y="445312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0" name="Oval 59"/>
          <p:cNvSpPr/>
          <p:nvPr/>
        </p:nvSpPr>
        <p:spPr>
          <a:xfrm>
            <a:off x="10027920" y="425196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1" name="Rounded Rectangle 60"/>
          <p:cNvSpPr/>
          <p:nvPr/>
        </p:nvSpPr>
        <p:spPr>
          <a:xfrm>
            <a:off x="10091928" y="445312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2" name="Oval 61"/>
          <p:cNvSpPr/>
          <p:nvPr/>
        </p:nvSpPr>
        <p:spPr>
          <a:xfrm>
            <a:off x="10454640" y="425196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Rounded Rectangle 62"/>
          <p:cNvSpPr/>
          <p:nvPr/>
        </p:nvSpPr>
        <p:spPr>
          <a:xfrm>
            <a:off x="10518648" y="445312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4" name="Oval 63"/>
          <p:cNvSpPr/>
          <p:nvPr/>
        </p:nvSpPr>
        <p:spPr>
          <a:xfrm>
            <a:off x="7114032" y="475488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Rounded Rectangle 64"/>
          <p:cNvSpPr/>
          <p:nvPr/>
        </p:nvSpPr>
        <p:spPr>
          <a:xfrm>
            <a:off x="7178040" y="495604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6" name="Oval 65"/>
          <p:cNvSpPr/>
          <p:nvPr/>
        </p:nvSpPr>
        <p:spPr>
          <a:xfrm>
            <a:off x="7540751" y="475488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Rounded Rectangle 66"/>
          <p:cNvSpPr/>
          <p:nvPr/>
        </p:nvSpPr>
        <p:spPr>
          <a:xfrm>
            <a:off x="7604760" y="495604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8" name="Oval 67"/>
          <p:cNvSpPr/>
          <p:nvPr/>
        </p:nvSpPr>
        <p:spPr>
          <a:xfrm>
            <a:off x="7967472" y="475488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Rounded Rectangle 68"/>
          <p:cNvSpPr/>
          <p:nvPr/>
        </p:nvSpPr>
        <p:spPr>
          <a:xfrm>
            <a:off x="8031480" y="495604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0" name="Oval 69"/>
          <p:cNvSpPr/>
          <p:nvPr/>
        </p:nvSpPr>
        <p:spPr>
          <a:xfrm>
            <a:off x="8394192" y="475488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ounded Rectangle 70"/>
          <p:cNvSpPr/>
          <p:nvPr/>
        </p:nvSpPr>
        <p:spPr>
          <a:xfrm>
            <a:off x="8458200" y="495604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Oval 71"/>
          <p:cNvSpPr/>
          <p:nvPr/>
        </p:nvSpPr>
        <p:spPr>
          <a:xfrm>
            <a:off x="8820912" y="475488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3" name="Rounded Rectangle 72"/>
          <p:cNvSpPr/>
          <p:nvPr/>
        </p:nvSpPr>
        <p:spPr>
          <a:xfrm>
            <a:off x="8884920" y="495604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Oval 73"/>
          <p:cNvSpPr/>
          <p:nvPr/>
        </p:nvSpPr>
        <p:spPr>
          <a:xfrm>
            <a:off x="9247632" y="4754880"/>
            <a:ext cx="219456" cy="219456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5" name="Rounded Rectangle 74"/>
          <p:cNvSpPr/>
          <p:nvPr/>
        </p:nvSpPr>
        <p:spPr>
          <a:xfrm>
            <a:off x="9311640" y="4956048"/>
            <a:ext cx="91440" cy="246888"/>
          </a:xfrm>
          <a:prstGeom prst="round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6" name="Oval 75"/>
          <p:cNvSpPr/>
          <p:nvPr/>
        </p:nvSpPr>
        <p:spPr>
          <a:xfrm>
            <a:off x="9674352" y="4754880"/>
            <a:ext cx="219456" cy="219456"/>
          </a:xfrm>
          <a:prstGeom prst="ellipse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7" name="Rounded Rectangle 76"/>
          <p:cNvSpPr/>
          <p:nvPr/>
        </p:nvSpPr>
        <p:spPr>
          <a:xfrm>
            <a:off x="9738360" y="4956048"/>
            <a:ext cx="91440" cy="246888"/>
          </a:xfrm>
          <a:prstGeom prst="round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8" name="Oval 77"/>
          <p:cNvSpPr/>
          <p:nvPr/>
        </p:nvSpPr>
        <p:spPr>
          <a:xfrm>
            <a:off x="10101072" y="4754880"/>
            <a:ext cx="219456" cy="219456"/>
          </a:xfrm>
          <a:prstGeom prst="ellipse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9" name="Rounded Rectangle 78"/>
          <p:cNvSpPr/>
          <p:nvPr/>
        </p:nvSpPr>
        <p:spPr>
          <a:xfrm>
            <a:off x="10165080" y="4956048"/>
            <a:ext cx="91440" cy="246888"/>
          </a:xfrm>
          <a:prstGeom prst="round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0" name="Oval 79"/>
          <p:cNvSpPr/>
          <p:nvPr/>
        </p:nvSpPr>
        <p:spPr>
          <a:xfrm>
            <a:off x="10527792" y="4754880"/>
            <a:ext cx="219456" cy="219456"/>
          </a:xfrm>
          <a:prstGeom prst="ellipse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1" name="Rounded Rectangle 80"/>
          <p:cNvSpPr/>
          <p:nvPr/>
        </p:nvSpPr>
        <p:spPr>
          <a:xfrm>
            <a:off x="10591800" y="4956048"/>
            <a:ext cx="91440" cy="246888"/>
          </a:xfrm>
          <a:prstGeom prst="roundRect">
            <a:avLst/>
          </a:prstGeom>
          <a:solidFill>
            <a:srgbClr val="F5ACC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2" name="Rounded Rectangle 81"/>
          <p:cNvSpPr/>
          <p:nvPr/>
        </p:nvSpPr>
        <p:spPr>
          <a:xfrm>
            <a:off x="685800" y="1417320"/>
            <a:ext cx="5440680" cy="169164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3" name="Rectangle 82"/>
          <p:cNvSpPr/>
          <p:nvPr/>
        </p:nvSpPr>
        <p:spPr>
          <a:xfrm>
            <a:off x="685800" y="1417320"/>
            <a:ext cx="64008" cy="169164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4" name="TextBox 83"/>
          <p:cNvSpPr txBox="1"/>
          <p:nvPr/>
        </p:nvSpPr>
        <p:spPr>
          <a:xfrm>
            <a:off x="886968" y="1563624"/>
            <a:ext cx="5074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MAIN STAGE</a:t>
            </a:r>
          </a:p>
        </p:txBody>
      </p:sp>
      <p:sp>
        <p:nvSpPr>
          <p:cNvPr id="85" name="TextBox 84"/>
          <p:cNvSpPr txBox="1"/>
          <p:nvPr/>
        </p:nvSpPr>
        <p:spPr>
          <a:xfrm>
            <a:off x="886968" y="1984248"/>
            <a:ext cx="5056632" cy="9966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Headliners • top-billed performances • major festival production • large audience moments • mission visibility through select stage moments</a:t>
            </a:r>
          </a:p>
        </p:txBody>
      </p:sp>
      <p:sp>
        <p:nvSpPr>
          <p:cNvPr id="86" name="Rounded Rectangle 85"/>
          <p:cNvSpPr/>
          <p:nvPr/>
        </p:nvSpPr>
        <p:spPr>
          <a:xfrm>
            <a:off x="685800" y="3337560"/>
            <a:ext cx="5440680" cy="1691640"/>
          </a:xfrm>
          <a:prstGeom prst="roundRect">
            <a:avLst/>
          </a:prstGeom>
          <a:solidFill>
            <a:srgbClr val="F9F0F6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7" name="Rectangle 86"/>
          <p:cNvSpPr/>
          <p:nvPr/>
        </p:nvSpPr>
        <p:spPr>
          <a:xfrm>
            <a:off x="685800" y="3337560"/>
            <a:ext cx="64008" cy="1691640"/>
          </a:xfrm>
          <a:prstGeom prst="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8" name="TextBox 87"/>
          <p:cNvSpPr txBox="1"/>
          <p:nvPr/>
        </p:nvSpPr>
        <p:spPr>
          <a:xfrm>
            <a:off x="886968" y="3483864"/>
            <a:ext cx="5074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PINK STAGE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886968" y="3904487"/>
            <a:ext cx="5056632" cy="99669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Emerging artists • DJs • local performers • multiple genres • community performances • survivor and community spotlights</a:t>
            </a:r>
          </a:p>
        </p:txBody>
      </p:sp>
      <p:sp>
        <p:nvSpPr>
          <p:cNvPr id="90" name="TextBox 89"/>
          <p:cNvSpPr txBox="1"/>
          <p:nvPr/>
        </p:nvSpPr>
        <p:spPr>
          <a:xfrm>
            <a:off x="713232" y="5349240"/>
            <a:ext cx="5394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B52A6F"/>
                </a:solidFill>
                <a:latin typeface="Aptos"/>
              </a:rPr>
              <a:t>EXPERIENCE: two stages create variety, discovery and high-energy moments throughout the weekend.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92" name="Rectangle 91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Kids &amp; Family Experience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A reason for parents to bring the whole family — and stay longer.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629400" y="1417320"/>
            <a:ext cx="4663440" cy="4297680"/>
          </a:xfrm>
          <a:prstGeom prst="roundRect">
            <a:avLst/>
          </a:prstGeom>
          <a:solidFill>
            <a:srgbClr val="EEF8E9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ounded Rectangle 7"/>
          <p:cNvSpPr/>
          <p:nvPr/>
        </p:nvSpPr>
        <p:spPr>
          <a:xfrm>
            <a:off x="7406640" y="2240280"/>
            <a:ext cx="3108960" cy="2331720"/>
          </a:xfrm>
          <a:prstGeom prst="roundRect">
            <a:avLst/>
          </a:prstGeom>
          <a:solidFill>
            <a:srgbClr val="F574AF"/>
          </a:solidFill>
          <a:ln>
            <a:solidFill>
              <a:srgbClr val="B52A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Rounded Rectangle 8"/>
          <p:cNvSpPr/>
          <p:nvPr/>
        </p:nvSpPr>
        <p:spPr>
          <a:xfrm>
            <a:off x="8046720" y="3200400"/>
            <a:ext cx="1828800" cy="1371600"/>
          </a:xfrm>
          <a:prstGeom prst="roundRect">
            <a:avLst/>
          </a:prstGeom>
          <a:solidFill>
            <a:srgbClr val="FFFFFF"/>
          </a:solidFill>
          <a:ln>
            <a:solidFill>
              <a:srgbClr val="B52A6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7040880" y="1828800"/>
            <a:ext cx="384048" cy="502920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0652760" y="1828800"/>
            <a:ext cx="384048" cy="502920"/>
          </a:xfrm>
          <a:prstGeom prst="ellipse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995160" y="4983480"/>
            <a:ext cx="3931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B52A6F"/>
                </a:solidFill>
                <a:latin typeface="Aptos"/>
              </a:rPr>
              <a:t>PLAY • CREATE • REST • CONNECT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685800" y="1417320"/>
            <a:ext cx="5440680" cy="2331720"/>
          </a:xfrm>
          <a:prstGeom prst="roundRect">
            <a:avLst/>
          </a:prstGeom>
          <a:solidFill>
            <a:srgbClr val="FFF7FB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Rectangle 13"/>
          <p:cNvSpPr/>
          <p:nvPr/>
        </p:nvSpPr>
        <p:spPr>
          <a:xfrm>
            <a:off x="685800" y="1417320"/>
            <a:ext cx="64008" cy="233172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886968" y="1563624"/>
            <a:ext cx="5074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KIDS PINK ZONE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86968" y="1984248"/>
            <a:ext cx="5056632" cy="163677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Multiple bounce houses / inflatables • slide and obstacle-course options • arts &amp; crafts • bracelet making • face painting • temporary tattoos • games • character / mascot appearances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685800" y="3977639"/>
            <a:ext cx="5440680" cy="1508760"/>
          </a:xfrm>
          <a:prstGeom prst="roundRect">
            <a:avLst/>
          </a:prstGeom>
          <a:solidFill>
            <a:srgbClr val="FFFFFF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685800" y="3977639"/>
            <a:ext cx="64008" cy="1508760"/>
          </a:xfrm>
          <a:prstGeom prst="rect">
            <a:avLst/>
          </a:prstGeom>
          <a:solidFill>
            <a:srgbClr val="28272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886968" y="4123944"/>
            <a:ext cx="507492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PARENT-FRIENDLY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886968" y="4544568"/>
            <a:ext cx="5056632" cy="8138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Shade • seating • hydration • baby-changing / feeding support • age-appropriate activity areas • clear family zone boundaries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13232" y="5715000"/>
            <a:ext cx="5394960" cy="4114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50" b="1">
                <a:solidFill>
                  <a:srgbClr val="B52A6F"/>
                </a:solidFill>
                <a:latin typeface="Aptos"/>
              </a:rPr>
              <a:t>EXPERIENCE: a family-friendly destination where children can play and parents can relax, recharge and enjoy the day.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23" name="Rectangle 22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The Heart of Pink Fest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Pink Village + Survivor &amp; Wellness turn the mission into an experience people can feel.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17320"/>
            <a:ext cx="5257800" cy="3566160"/>
          </a:xfrm>
          <a:prstGeom prst="roundRect">
            <a:avLst/>
          </a:prstGeom>
          <a:solidFill>
            <a:srgbClr val="FCE6F1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1417320"/>
            <a:ext cx="64008" cy="356616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1563624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PINK VILLAGE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1984248"/>
            <a:ext cx="4873752" cy="28712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Healthcare and nonprofit partners • screening and early-detection education • survivorship resources • research and clinical-trial awareness • financial / transportation / family resources • interactive education and conversations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417320"/>
            <a:ext cx="5257800" cy="3566160"/>
          </a:xfrm>
          <a:prstGeom prst="roundRect">
            <a:avLst/>
          </a:prstGeom>
          <a:solidFill>
            <a:srgbClr val="E2F1E5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417320"/>
            <a:ext cx="64008" cy="3566160"/>
          </a:xfrm>
          <a:prstGeom prst="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9088" y="1563624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SURVIVOR &amp; WELLNESS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1984248"/>
            <a:ext cx="4873752" cy="28712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Survivor lounge • shaded seating • yoga / stretching / mindfulness • nutrition and healthy-living resources • survivor stories • recognition moments • support for families and caregivers</a:t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960120" y="5303520"/>
            <a:ext cx="205740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1033272" y="5367528"/>
            <a:ext cx="1911095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PINK PROMISE WALL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3154680" y="5303520"/>
            <a:ext cx="233172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3227832" y="5367528"/>
            <a:ext cx="2185415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SURVIVOR RECOGNITION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623560" y="5303520"/>
            <a:ext cx="251460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5696712" y="5367528"/>
            <a:ext cx="2368296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WHO ARE YOU FIGHTING FOR?</a:t>
            </a:r>
          </a:p>
        </p:txBody>
      </p:sp>
      <p:sp>
        <p:nvSpPr>
          <p:cNvPr id="21" name="Rounded Rectangle 20"/>
          <p:cNvSpPr/>
          <p:nvPr/>
        </p:nvSpPr>
        <p:spPr>
          <a:xfrm>
            <a:off x="8275320" y="5303520"/>
            <a:ext cx="2331720" cy="384048"/>
          </a:xfrm>
          <a:prstGeom prst="round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2" name="TextBox 21"/>
          <p:cNvSpPr txBox="1"/>
          <p:nvPr/>
        </p:nvSpPr>
        <p:spPr>
          <a:xfrm>
            <a:off x="8348472" y="5367528"/>
            <a:ext cx="2185415" cy="2286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900" b="1">
                <a:solidFill>
                  <a:srgbClr val="B52A6F"/>
                </a:solidFill>
                <a:latin typeface="Aptos"/>
              </a:rPr>
              <a:t>FOREVER IN OUR HEARTS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822960" y="5897880"/>
            <a:ext cx="105156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50" b="1">
                <a:solidFill>
                  <a:srgbClr val="B52A6F"/>
                </a:solidFill>
                <a:latin typeface="Aptos"/>
              </a:rPr>
              <a:t>EXPERIENCE: meaningful spaces for education, support, reflection, wellness and survivor recognition.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F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502920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10771632" y="320040"/>
            <a:ext cx="914400" cy="36576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94360" y="475488"/>
            <a:ext cx="10972800" cy="4572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700" b="1">
                <a:solidFill>
                  <a:srgbClr val="28272F"/>
                </a:solidFill>
                <a:latin typeface="Aptos Display"/>
              </a:rPr>
              <a:t>Taste Pink Fest. Shop Local.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1792" y="960120"/>
            <a:ext cx="10881360" cy="384048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100" b="0">
                <a:solidFill>
                  <a:srgbClr val="67656F"/>
                </a:solidFill>
                <a:latin typeface="Aptos"/>
              </a:rPr>
              <a:t>The marketplace is designed to create economic opportunity while giving guests more reasons to explore.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685800" y="1463040"/>
            <a:ext cx="5257800" cy="3337560"/>
          </a:xfrm>
          <a:prstGeom prst="roundRect">
            <a:avLst/>
          </a:prstGeom>
          <a:solidFill>
            <a:srgbClr val="F8ECD1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Rectangle 7"/>
          <p:cNvSpPr/>
          <p:nvPr/>
        </p:nvSpPr>
        <p:spPr>
          <a:xfrm>
            <a:off x="685800" y="1463040"/>
            <a:ext cx="64008" cy="3337560"/>
          </a:xfrm>
          <a:prstGeom prst="rect">
            <a:avLst/>
          </a:prstGeom>
          <a:solidFill>
            <a:srgbClr val="B52A6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886968" y="1609344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FOOD + DRINK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86968" y="2029968"/>
            <a:ext cx="4873752" cy="26426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Food trucks • local restaurants • desserts • coffee • lemonade / non-alcoholic beverages • family-friendly choices • communal seating • a curated food-row feel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6217920" y="1463040"/>
            <a:ext cx="5257800" cy="3337560"/>
          </a:xfrm>
          <a:prstGeom prst="roundRect">
            <a:avLst/>
          </a:prstGeom>
          <a:solidFill>
            <a:srgbClr val="E5F0F7"/>
          </a:solidFill>
          <a:ln>
            <a:solidFill>
              <a:srgbClr val="EBD6E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ectangle 11"/>
          <p:cNvSpPr/>
          <p:nvPr/>
        </p:nvSpPr>
        <p:spPr>
          <a:xfrm>
            <a:off x="6217920" y="1463040"/>
            <a:ext cx="64008" cy="3337560"/>
          </a:xfrm>
          <a:prstGeom prst="rect">
            <a:avLst/>
          </a:prstGeom>
          <a:solidFill>
            <a:srgbClr val="DC489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6419088" y="1609344"/>
            <a:ext cx="4892040" cy="3200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400" b="1">
                <a:solidFill>
                  <a:srgbClr val="28272F"/>
                </a:solidFill>
                <a:latin typeface="Aptos Display"/>
              </a:rPr>
              <a:t>SHOPPING MARKETPLACE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19088" y="2029968"/>
            <a:ext cx="4873752" cy="264261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030" b="0">
                <a:solidFill>
                  <a:srgbClr val="28272F"/>
                </a:solidFill>
                <a:latin typeface="Aptos"/>
              </a:rPr>
              <a:t>Boutiques • jewelry • beauty • art • candles • handmade goods • community businesses • Pink Fest merchandise • local entrepreneurs and makers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14400" y="5212080"/>
            <a:ext cx="10332720" cy="5943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300" b="1">
                <a:solidFill>
                  <a:srgbClr val="B52A6F"/>
                </a:solidFill>
                <a:latin typeface="Aptos Display"/>
              </a:rPr>
              <a:t>COMMUNITY IMPACT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5596128"/>
            <a:ext cx="996696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0">
                <a:solidFill>
                  <a:srgbClr val="28272F"/>
                </a:solidFill>
                <a:latin typeface="Aptos"/>
              </a:rPr>
              <a:t>Pink Fest is designed to introduce guests to local businesses while keeping more of the weekend’s energy and economic activity connected to the community.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94360" y="6473952"/>
            <a:ext cx="7315200" cy="16459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750" b="0">
                <a:solidFill>
                  <a:srgbClr val="67656F"/>
                </a:solidFill>
                <a:latin typeface="Aptos"/>
              </a:rPr>
              <a:t>CHAMPAIGN PINK FEST 2026  •  OCTOBER 17–18  •  URBANA, ILLINOIS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1631168" y="960120"/>
            <a:ext cx="36576" cy="5257800"/>
          </a:xfrm>
          <a:prstGeom prst="rect">
            <a:avLst/>
          </a:prstGeom>
          <a:solidFill>
            <a:srgbClr val="FCE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